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45"/>
  </p:notesMasterIdLst>
  <p:sldIdLst>
    <p:sldId id="2681" r:id="rId2"/>
    <p:sldId id="2674" r:id="rId3"/>
    <p:sldId id="2684" r:id="rId4"/>
    <p:sldId id="2685" r:id="rId5"/>
    <p:sldId id="2688" r:id="rId6"/>
    <p:sldId id="2689" r:id="rId7"/>
    <p:sldId id="2676" r:id="rId8"/>
    <p:sldId id="2686" r:id="rId9"/>
    <p:sldId id="2687" r:id="rId10"/>
    <p:sldId id="2682" r:id="rId11"/>
    <p:sldId id="2690" r:id="rId12"/>
    <p:sldId id="2691" r:id="rId13"/>
    <p:sldId id="2692" r:id="rId14"/>
    <p:sldId id="2693" r:id="rId15"/>
    <p:sldId id="2694" r:id="rId16"/>
    <p:sldId id="2699" r:id="rId17"/>
    <p:sldId id="2700" r:id="rId18"/>
    <p:sldId id="2701" r:id="rId19"/>
    <p:sldId id="2695" r:id="rId20"/>
    <p:sldId id="2675" r:id="rId21"/>
    <p:sldId id="2707" r:id="rId22"/>
    <p:sldId id="2708" r:id="rId23"/>
    <p:sldId id="2709" r:id="rId24"/>
    <p:sldId id="2702" r:id="rId25"/>
    <p:sldId id="2715" r:id="rId26"/>
    <p:sldId id="2710" r:id="rId27"/>
    <p:sldId id="2717" r:id="rId28"/>
    <p:sldId id="2718" r:id="rId29"/>
    <p:sldId id="2711" r:id="rId30"/>
    <p:sldId id="2712" r:id="rId31"/>
    <p:sldId id="2713" r:id="rId32"/>
    <p:sldId id="2714" r:id="rId33"/>
    <p:sldId id="2716" r:id="rId34"/>
    <p:sldId id="2703" r:id="rId35"/>
    <p:sldId id="2704" r:id="rId36"/>
    <p:sldId id="2705" r:id="rId37"/>
    <p:sldId id="2706" r:id="rId38"/>
    <p:sldId id="2677" r:id="rId39"/>
    <p:sldId id="2678" r:id="rId40"/>
    <p:sldId id="2719" r:id="rId41"/>
    <p:sldId id="2720" r:id="rId42"/>
    <p:sldId id="2679" r:id="rId43"/>
    <p:sldId id="2683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A3B4D4-5FD0-490F-9ED6-48383BF674B6}">
          <p14:sldIdLst>
            <p14:sldId id="2681"/>
            <p14:sldId id="2674"/>
            <p14:sldId id="2684"/>
            <p14:sldId id="2685"/>
            <p14:sldId id="2688"/>
            <p14:sldId id="2689"/>
            <p14:sldId id="2676"/>
            <p14:sldId id="2686"/>
            <p14:sldId id="2687"/>
            <p14:sldId id="2682"/>
            <p14:sldId id="2690"/>
            <p14:sldId id="2691"/>
            <p14:sldId id="2692"/>
            <p14:sldId id="2693"/>
            <p14:sldId id="2694"/>
            <p14:sldId id="2699"/>
            <p14:sldId id="2700"/>
            <p14:sldId id="2701"/>
            <p14:sldId id="2695"/>
            <p14:sldId id="2675"/>
            <p14:sldId id="2707"/>
            <p14:sldId id="2708"/>
            <p14:sldId id="2709"/>
            <p14:sldId id="2702"/>
            <p14:sldId id="2715"/>
            <p14:sldId id="2710"/>
            <p14:sldId id="2717"/>
            <p14:sldId id="2718"/>
            <p14:sldId id="2711"/>
            <p14:sldId id="2712"/>
            <p14:sldId id="2713"/>
            <p14:sldId id="2714"/>
            <p14:sldId id="2716"/>
            <p14:sldId id="2703"/>
            <p14:sldId id="2704"/>
            <p14:sldId id="2705"/>
            <p14:sldId id="2706"/>
            <p14:sldId id="2677"/>
            <p14:sldId id="2678"/>
            <p14:sldId id="2719"/>
            <p14:sldId id="2720"/>
            <p14:sldId id="2679"/>
            <p14:sldId id="2683"/>
          </p14:sldIdLst>
        </p14:section>
        <p14:section name="제목 없는 구역" id="{66554BE4-2BB1-4FF8-A0F2-0552D8ED84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626">
          <p15:clr>
            <a:srgbClr val="A4A3A4"/>
          </p15:clr>
        </p15:guide>
        <p15:guide id="4" pos="588">
          <p15:clr>
            <a:srgbClr val="A4A3A4"/>
          </p15:clr>
        </p15:guide>
        <p15:guide id="5" pos="5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BC8"/>
    <a:srgbClr val="7F7F7F"/>
    <a:srgbClr val="2A4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0" autoAdjust="0"/>
    <p:restoredTop sz="96291" autoAdjust="0"/>
  </p:normalViewPr>
  <p:slideViewPr>
    <p:cSldViewPr snapToGrid="0">
      <p:cViewPr varScale="1">
        <p:scale>
          <a:sx n="64" d="100"/>
          <a:sy n="64" d="100"/>
        </p:scale>
        <p:origin x="168" y="1536"/>
      </p:cViewPr>
      <p:guideLst>
        <p:guide orient="horz" pos="2160"/>
        <p:guide pos="3120"/>
        <p:guide orient="horz" pos="3626"/>
        <p:guide pos="588"/>
        <p:guide pos="56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7T17:08:13.81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F16D46-DCD5-4C4E-9613-0E5FADAF9469}" type="datetimeFigureOut">
              <a:rPr lang="ko-KR" altLang="en-US" smtClean="0"/>
              <a:pPr/>
              <a:t>2020. 2. 8.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B61903-0E8D-4105-A569-4FA2AA58C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4444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9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2020. 2. 8.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ê´ë ¨ ì´ë¯¸ì§">
            <a:extLst>
              <a:ext uri="{FF2B5EF4-FFF2-40B4-BE49-F238E27FC236}">
                <a16:creationId xmlns:a16="http://schemas.microsoft.com/office/drawing/2014/main" id="{10E07B65-8B90-4B94-A57E-CD451148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22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9519" y="2405729"/>
            <a:ext cx="5812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BOSTON	 </a:t>
            </a:r>
            <a:r>
              <a:rPr lang="en-US" altLang="ko-KR" sz="3600" dirty="0" err="1"/>
              <a:t>DataSet</a:t>
            </a:r>
            <a:r>
              <a:rPr lang="en-US" altLang="ko-KR" sz="3600" dirty="0"/>
              <a:t> Analysis</a:t>
            </a:r>
            <a:r>
              <a:rPr lang="ko-KR" altLang="en-US" sz="3600" dirty="0"/>
              <a:t> </a:t>
            </a:r>
            <a:endParaRPr lang="en-US" altLang="ko-KR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64444" y="483325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반 </a:t>
            </a:r>
            <a:r>
              <a:rPr lang="ko-KR" altLang="en-US" dirty="0" err="1"/>
              <a:t>이종하</a:t>
            </a:r>
            <a:r>
              <a:rPr lang="ko-KR" alt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267" y="3387204"/>
            <a:ext cx="9593465" cy="41549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/>
              <a:t>’</a:t>
            </a:r>
            <a:r>
              <a:rPr lang="ko-KR" altLang="en-US" sz="2100" dirty="0"/>
              <a:t>어떤</a:t>
            </a:r>
            <a:r>
              <a:rPr lang="en-US" altLang="ko-KR" sz="2100" dirty="0"/>
              <a:t>’</a:t>
            </a:r>
            <a:r>
              <a:rPr lang="ko-KR" altLang="en-US" sz="2100" dirty="0"/>
              <a:t> 업종을 </a:t>
            </a:r>
            <a:r>
              <a:rPr lang="en-US" altLang="ko-KR" sz="2100" dirty="0"/>
              <a:t>‘</a:t>
            </a:r>
            <a:r>
              <a:rPr lang="ko-KR" altLang="en-US" sz="2100" dirty="0"/>
              <a:t>어떤</a:t>
            </a:r>
            <a:r>
              <a:rPr lang="en-US" altLang="ko-KR" sz="2100" dirty="0"/>
              <a:t>’</a:t>
            </a:r>
            <a:r>
              <a:rPr lang="ko-KR" altLang="en-US" sz="2100" dirty="0"/>
              <a:t>지역에서 수행해야 최적의 경제적 가치를 창출할 수 있을까</a:t>
            </a:r>
            <a:r>
              <a:rPr lang="en-US" altLang="ko-KR" sz="21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716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462498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데이터 처리를 위한 </a:t>
            </a:r>
            <a:r>
              <a:rPr lang="en-US" altLang="ko-KR" sz="2000" dirty="0"/>
              <a:t>Module 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071EE-5B53-F849-B29B-BB486F752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31" y="1175414"/>
            <a:ext cx="5956300" cy="51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8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462498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데이터 처리를 위한 </a:t>
            </a:r>
            <a:r>
              <a:rPr lang="en-US" altLang="ko-KR" sz="2000" dirty="0"/>
              <a:t>Module Import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71E238-D0EA-FF4B-A869-80A023E7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79" y="1260226"/>
            <a:ext cx="7583125" cy="54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527945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</a:t>
            </a:r>
            <a:r>
              <a:rPr lang="ko-KR" altLang="en-US" sz="2000" dirty="0"/>
              <a:t>  데이터 불러오기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BOSTON_HOUSING.csv</a:t>
            </a:r>
            <a:r>
              <a:rPr lang="en-US" altLang="ko-KR" sz="2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F5F13-9680-1D46-9B63-31614537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2614352"/>
            <a:ext cx="9342026" cy="979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FC725-A48D-5E49-8BF2-3CC70A6D9302}"/>
              </a:ext>
            </a:extLst>
          </p:cNvPr>
          <p:cNvSpPr txBox="1"/>
          <p:nvPr/>
        </p:nvSpPr>
        <p:spPr>
          <a:xfrm>
            <a:off x="1438691" y="3748323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BOSTON_HOUSING.csv</a:t>
            </a:r>
            <a:r>
              <a:rPr lang="en-US" dirty="0"/>
              <a:t> </a:t>
            </a:r>
            <a:r>
              <a:rPr lang="ko-KR" altLang="en-US" dirty="0"/>
              <a:t>파일을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형태로 받아온다</a:t>
            </a:r>
            <a:r>
              <a:rPr lang="en-US" altLang="ko-KR" dirty="0"/>
              <a:t>.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28016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288252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  </a:t>
            </a:r>
            <a:r>
              <a:rPr lang="ko-KR" altLang="en-US" sz="2000" dirty="0" err="1"/>
              <a:t>결측치</a:t>
            </a:r>
            <a:r>
              <a:rPr lang="ko-KR" altLang="en-US" sz="2000" dirty="0"/>
              <a:t> 확인 및 처리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F316-1A1B-C649-B724-813C13E36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7" y="1409108"/>
            <a:ext cx="6228037" cy="47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6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2279791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4.</a:t>
            </a:r>
            <a:r>
              <a:rPr lang="ko-KR" altLang="en-US" sz="2000" dirty="0"/>
              <a:t>  데이터 표준화 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76143-3455-F147-B788-7CE2B7BA7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2" y="1194188"/>
            <a:ext cx="8733995" cy="4838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E1610-BE7B-A744-8880-45B44850B9D6}"/>
              </a:ext>
            </a:extLst>
          </p:cNvPr>
          <p:cNvSpPr txBox="1"/>
          <p:nvPr/>
        </p:nvSpPr>
        <p:spPr>
          <a:xfrm>
            <a:off x="1438690" y="5848001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통일하여 그래프 분석에 편의성을 제공하기 위함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59158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</a:t>
            </a:r>
            <a:r>
              <a:rPr lang="ko-KR" altLang="en-US" sz="2000" dirty="0"/>
              <a:t> 이상치 제거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92F5D2-38E7-5E41-B5AB-D77C1CBA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48" y="1666801"/>
            <a:ext cx="6563896" cy="352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1E6A-E93E-194B-B586-D8F0B88B3A35}"/>
              </a:ext>
            </a:extLst>
          </p:cNvPr>
          <p:cNvSpPr txBox="1"/>
          <p:nvPr/>
        </p:nvSpPr>
        <p:spPr>
          <a:xfrm>
            <a:off x="2683707" y="5191199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CRIM </a:t>
            </a:r>
            <a:r>
              <a:rPr lang="ko-KR" altLang="en-US" dirty="0"/>
              <a:t> 이상치 제거 </a:t>
            </a:r>
            <a:r>
              <a:rPr lang="en-US" altLang="ko-KR" dirty="0"/>
              <a:t>(6</a:t>
            </a:r>
            <a:r>
              <a:rPr lang="ko-KR" altLang="en-US" dirty="0"/>
              <a:t>이하를 기준으로</a:t>
            </a:r>
            <a:r>
              <a:rPr lang="en-US" altLang="ko-KR" dirty="0"/>
              <a:t>)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17569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</a:t>
            </a:r>
            <a:r>
              <a:rPr lang="ko-KR" altLang="en-US" sz="2000" dirty="0"/>
              <a:t> 이상치 제거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61E6A-E93E-194B-B586-D8F0B88B3A35}"/>
              </a:ext>
            </a:extLst>
          </p:cNvPr>
          <p:cNvSpPr txBox="1"/>
          <p:nvPr/>
        </p:nvSpPr>
        <p:spPr>
          <a:xfrm>
            <a:off x="2683707" y="5399254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 </a:t>
            </a:r>
            <a:r>
              <a:rPr lang="ko-KR" altLang="en-US" dirty="0"/>
              <a:t>이상치 제거 </a:t>
            </a:r>
            <a:r>
              <a:rPr lang="en-US" altLang="ko-KR" dirty="0"/>
              <a:t>(3</a:t>
            </a:r>
            <a:r>
              <a:rPr lang="ko-KR" altLang="en-US" dirty="0"/>
              <a:t>이하를 기준으로</a:t>
            </a:r>
            <a:r>
              <a:rPr lang="en-US" altLang="ko-KR" dirty="0"/>
              <a:t>)</a:t>
            </a:r>
            <a:endParaRPr 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298B8-2E0A-DB40-BB37-F8F101EA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76" y="1458745"/>
            <a:ext cx="7368751" cy="39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1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</a:t>
            </a:r>
            <a:r>
              <a:rPr lang="ko-KR" altLang="en-US" sz="2000" dirty="0"/>
              <a:t> 이상치 제거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61E6A-E93E-194B-B586-D8F0B88B3A35}"/>
              </a:ext>
            </a:extLst>
          </p:cNvPr>
          <p:cNvSpPr txBox="1"/>
          <p:nvPr/>
        </p:nvSpPr>
        <p:spPr>
          <a:xfrm>
            <a:off x="2877382" y="5455486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RM </a:t>
            </a:r>
            <a:r>
              <a:rPr lang="ko-KR" altLang="en-US" dirty="0"/>
              <a:t> 이상치 제거 </a:t>
            </a:r>
            <a:r>
              <a:rPr lang="en-US" altLang="ko-KR" dirty="0"/>
              <a:t>(1.85</a:t>
            </a:r>
            <a:r>
              <a:rPr lang="ko-KR" altLang="en-US" dirty="0"/>
              <a:t>이하를 기준으로</a:t>
            </a:r>
            <a:r>
              <a:rPr lang="en-US" altLang="ko-KR" dirty="0"/>
              <a:t>)</a:t>
            </a:r>
            <a:endParaRPr 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BF59A-F490-4A4C-A85E-39103B3F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9" y="1504949"/>
            <a:ext cx="7327399" cy="39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3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</a:t>
            </a:r>
            <a:r>
              <a:rPr lang="ko-KR" altLang="en-US" sz="2000" dirty="0"/>
              <a:t> 이상치 제거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61E6A-E93E-194B-B586-D8F0B88B3A35}"/>
              </a:ext>
            </a:extLst>
          </p:cNvPr>
          <p:cNvSpPr txBox="1"/>
          <p:nvPr/>
        </p:nvSpPr>
        <p:spPr>
          <a:xfrm>
            <a:off x="2683707" y="5998348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정규화 하지 않은 모델로 이상치 제거 확인</a:t>
            </a:r>
            <a:endParaRPr 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E49C5-5547-F746-8913-DEFE22432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9" y="1135283"/>
            <a:ext cx="8629647" cy="47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33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322908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6.  </a:t>
            </a:r>
            <a:r>
              <a:rPr lang="ko-KR" altLang="en-US" sz="2000" dirty="0" err="1"/>
              <a:t>데이터분할</a:t>
            </a:r>
            <a:r>
              <a:rPr lang="en-US" altLang="ko-KR" sz="2000" dirty="0"/>
              <a:t> (Train, Test)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FD833-EB37-D643-A977-BA5ACCDD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1731370"/>
            <a:ext cx="9441657" cy="39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668" y="1423328"/>
            <a:ext cx="90156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ym typeface="Wingdings" panose="05000000000000000000" pitchFamily="2" charset="2"/>
              </a:rPr>
              <a:t>누가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------</a:t>
            </a:r>
            <a:r>
              <a:rPr lang="ko-KR" altLang="en-US" dirty="0">
                <a:sym typeface="Wingdings" panose="05000000000000000000" pitchFamily="2" charset="2"/>
              </a:rPr>
              <a:t>미국 인구 </a:t>
            </a:r>
            <a:r>
              <a:rPr lang="ko-KR" altLang="en-US" dirty="0" err="1">
                <a:sym typeface="Wingdings" panose="05000000000000000000" pitchFamily="2" charset="2"/>
              </a:rPr>
              <a:t>조사국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언제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-----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1970</a:t>
            </a:r>
            <a:r>
              <a:rPr lang="ko-KR" altLang="en-US" dirty="0">
                <a:sym typeface="Wingdings" panose="05000000000000000000" pitchFamily="2" charset="2"/>
              </a:rPr>
              <a:t>년대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어디서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미국 </a:t>
            </a:r>
            <a:r>
              <a:rPr lang="en-US" altLang="ko-KR" dirty="0">
                <a:sym typeface="Wingdings" panose="05000000000000000000" pitchFamily="2" charset="2"/>
              </a:rPr>
              <a:t>BOSTON</a:t>
            </a:r>
          </a:p>
          <a:p>
            <a:r>
              <a:rPr lang="ko-KR" altLang="en-US" sz="2400" dirty="0">
                <a:sym typeface="Wingdings" panose="05000000000000000000" pitchFamily="2" charset="2"/>
              </a:rPr>
              <a:t>무엇을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주택의 가격에 영향을 미치는 인자 분석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어떻게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주택 가격에 대한 데이터를 통해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왜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--------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집값 예측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다양한 예측 모델을 이용하여 집값에 영향을 주는 영향 인자를 객관적으로 도출하고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선정한 영향 인자를 활용하여 집값을 예측하는 과제이다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[</a:t>
            </a:r>
            <a:r>
              <a:rPr lang="ko-KR" altLang="en-US" b="1" dirty="0">
                <a:sym typeface="Wingdings" panose="05000000000000000000" pitchFamily="2" charset="2"/>
              </a:rPr>
              <a:t>인자 목록</a:t>
            </a:r>
            <a:r>
              <a:rPr lang="en-US" altLang="ko-KR" b="1" dirty="0">
                <a:sym typeface="Wingdings" panose="05000000000000000000" pitchFamily="2" charset="2"/>
              </a:rPr>
              <a:t>]</a:t>
            </a:r>
          </a:p>
          <a:p>
            <a:r>
              <a:rPr lang="ko-Kore-KR" dirty="0"/>
              <a:t>MEDV:</a:t>
            </a:r>
            <a:r>
              <a:rPr lang="ko-KR" altLang="en-US" dirty="0"/>
              <a:t>주택가격</a:t>
            </a:r>
            <a:r>
              <a:rPr lang="en-US" altLang="ko-KR" dirty="0"/>
              <a:t>(</a:t>
            </a:r>
            <a:r>
              <a:rPr lang="ko-KR" altLang="en-US" dirty="0"/>
              <a:t>중앙값</a:t>
            </a:r>
            <a:r>
              <a:rPr lang="en-US" altLang="ko-KR" dirty="0"/>
              <a:t>)	</a:t>
            </a:r>
            <a:r>
              <a:rPr lang="ko-Kore-KR" dirty="0"/>
              <a:t>CRIM:</a:t>
            </a:r>
            <a:r>
              <a:rPr lang="ko-KR" altLang="en-US" dirty="0" err="1"/>
              <a:t>범죄율</a:t>
            </a:r>
            <a:r>
              <a:rPr lang="en-US" altLang="ko-KR" dirty="0"/>
              <a:t>	</a:t>
            </a:r>
            <a:r>
              <a:rPr lang="ko-Kore-KR" dirty="0"/>
              <a:t>ZN:</a:t>
            </a:r>
            <a:r>
              <a:rPr lang="ko-KR" altLang="en-US" dirty="0"/>
              <a:t>주거지 비율</a:t>
            </a:r>
            <a:r>
              <a:rPr lang="en-US" altLang="ko-KR" dirty="0"/>
              <a:t>	</a:t>
            </a:r>
            <a:r>
              <a:rPr lang="ko-Kore-KR" dirty="0"/>
              <a:t>INDUS:</a:t>
            </a:r>
            <a:r>
              <a:rPr lang="ko-KR" altLang="en-US" dirty="0" err="1"/>
              <a:t>비소매업</a:t>
            </a:r>
            <a:r>
              <a:rPr lang="ko-KR" altLang="en-US" dirty="0"/>
              <a:t> 비율</a:t>
            </a:r>
            <a:endParaRPr lang="en-US" altLang="ko-KR" dirty="0"/>
          </a:p>
          <a:p>
            <a:r>
              <a:rPr lang="ko-Kore-KR" dirty="0"/>
              <a:t>CHAS:</a:t>
            </a:r>
            <a:r>
              <a:rPr lang="ko-KR" altLang="en-US" dirty="0"/>
              <a:t>강 조망 </a:t>
            </a:r>
            <a:r>
              <a:rPr lang="en-US" altLang="ko-KR" dirty="0"/>
              <a:t>	</a:t>
            </a:r>
            <a:r>
              <a:rPr lang="ko-Kore-KR" dirty="0"/>
              <a:t>NOX:</a:t>
            </a:r>
            <a:r>
              <a:rPr lang="ko-KR" altLang="en-US" dirty="0"/>
              <a:t>산화질소 농도</a:t>
            </a:r>
            <a:r>
              <a:rPr lang="en-US" altLang="ko-KR" dirty="0"/>
              <a:t>	</a:t>
            </a:r>
            <a:r>
              <a:rPr lang="ko-Kore-KR" dirty="0"/>
              <a:t>RM:</a:t>
            </a:r>
            <a:r>
              <a:rPr lang="ko-KR" altLang="en-US" dirty="0" err="1"/>
              <a:t>주거당</a:t>
            </a:r>
            <a:r>
              <a:rPr lang="ko-KR" altLang="en-US" dirty="0"/>
              <a:t> 평균 객실 수</a:t>
            </a:r>
            <a:r>
              <a:rPr lang="en-US" altLang="ko-KR" dirty="0"/>
              <a:t>	</a:t>
            </a:r>
          </a:p>
          <a:p>
            <a:r>
              <a:rPr lang="ko-Kore-KR" dirty="0"/>
              <a:t>AGE:</a:t>
            </a:r>
            <a:r>
              <a:rPr lang="ko-KR" altLang="en-US" dirty="0"/>
              <a:t>노후 건물 비율</a:t>
            </a:r>
            <a:r>
              <a:rPr lang="en-US" altLang="ko-KR" dirty="0"/>
              <a:t>	</a:t>
            </a:r>
            <a:r>
              <a:rPr lang="ko-Kore-KR" dirty="0"/>
              <a:t>DIS:</a:t>
            </a:r>
            <a:r>
              <a:rPr lang="ko-KR" altLang="en-US" dirty="0"/>
              <a:t>중심지</a:t>
            </a:r>
            <a:r>
              <a:rPr lang="en-US" altLang="ko-KR" dirty="0"/>
              <a:t>(</a:t>
            </a:r>
            <a:r>
              <a:rPr lang="ko-KR" altLang="en-US" dirty="0" err="1"/>
              <a:t>노동센터</a:t>
            </a:r>
            <a:r>
              <a:rPr lang="en-US" altLang="ko-KR" dirty="0"/>
              <a:t>)</a:t>
            </a:r>
            <a:r>
              <a:rPr lang="ko-KR" altLang="en-US" dirty="0"/>
              <a:t>접근 거리</a:t>
            </a:r>
            <a:endParaRPr lang="en-US" altLang="ko-KR" dirty="0"/>
          </a:p>
          <a:p>
            <a:r>
              <a:rPr lang="ko-Kore-KR" dirty="0"/>
              <a:t>RAD:</a:t>
            </a:r>
            <a:r>
              <a:rPr lang="ko-KR" altLang="en-US" dirty="0"/>
              <a:t>고속도로 접근 </a:t>
            </a:r>
            <a:r>
              <a:rPr lang="ko-KR" altLang="en-US" dirty="0" err="1"/>
              <a:t>편이성</a:t>
            </a:r>
            <a:r>
              <a:rPr lang="ko-KR" altLang="en-US" dirty="0"/>
              <a:t> 지수</a:t>
            </a:r>
            <a:r>
              <a:rPr lang="en-US" altLang="ko-KR" dirty="0"/>
              <a:t>	</a:t>
            </a:r>
            <a:r>
              <a:rPr lang="ko-Kore-KR" dirty="0"/>
              <a:t>TAX:</a:t>
            </a:r>
            <a:r>
              <a:rPr lang="ko-KR" altLang="en-US" dirty="0"/>
              <a:t>재산세율</a:t>
            </a:r>
            <a:r>
              <a:rPr lang="en-US" altLang="ko-KR" dirty="0"/>
              <a:t>	</a:t>
            </a:r>
            <a:r>
              <a:rPr lang="ko-Kore-KR" dirty="0"/>
              <a:t>PTRATIO:</a:t>
            </a:r>
            <a:r>
              <a:rPr lang="ko-KR" altLang="en-US" dirty="0"/>
              <a:t>학생당 교사 비율 </a:t>
            </a:r>
            <a:endParaRPr lang="en-US" altLang="ko-KR" dirty="0"/>
          </a:p>
          <a:p>
            <a:r>
              <a:rPr lang="ko-Kore-KR" dirty="0"/>
              <a:t>B:</a:t>
            </a:r>
            <a:r>
              <a:rPr lang="ko-KR" altLang="en-US" dirty="0"/>
              <a:t>흑인 인구 비율 </a:t>
            </a:r>
            <a:r>
              <a:rPr lang="en-US" altLang="ko-KR" dirty="0"/>
              <a:t>		</a:t>
            </a:r>
            <a:r>
              <a:rPr lang="ko-Kore-KR" dirty="0"/>
              <a:t>LSTAT:</a:t>
            </a:r>
            <a:r>
              <a:rPr lang="ko-KR" altLang="en-US" dirty="0"/>
              <a:t>저소득층 비율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0668" y="653142"/>
            <a:ext cx="174759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/>
              <a:t>배경 설명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8398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그래프 분석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BFA312-F5D4-3E4E-B7DC-62F298EB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3" y="1175414"/>
            <a:ext cx="9213574" cy="5124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B2329-1BCC-A144-BE1A-462514F38919}"/>
              </a:ext>
            </a:extLst>
          </p:cNvPr>
          <p:cNvSpPr txBox="1"/>
          <p:nvPr/>
        </p:nvSpPr>
        <p:spPr>
          <a:xfrm>
            <a:off x="2531169" y="6300307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변수간의 관계를 확인하는 </a:t>
            </a:r>
            <a:r>
              <a:rPr lang="ko-KR" altLang="en-US" dirty="0" err="1"/>
              <a:t>스캐터</a:t>
            </a:r>
            <a:r>
              <a:rPr lang="ko-KR" altLang="en-US" dirty="0"/>
              <a:t> 차트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9819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그래프 분석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2329-1BCC-A144-BE1A-462514F38919}"/>
              </a:ext>
            </a:extLst>
          </p:cNvPr>
          <p:cNvSpPr txBox="1"/>
          <p:nvPr/>
        </p:nvSpPr>
        <p:spPr>
          <a:xfrm>
            <a:off x="1020726" y="2551837"/>
            <a:ext cx="7028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보스턴 데이터의 경우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표현된 </a:t>
            </a:r>
            <a:r>
              <a:rPr lang="ko-Kore-KR" altLang="ko-KR" dirty="0"/>
              <a:t>CHAS </a:t>
            </a:r>
            <a:r>
              <a:rPr lang="ko-KR" altLang="en-US" dirty="0"/>
              <a:t>데이터를 제외하고는 가격을 포함한 대부분의 데이터가 양수인 실수이다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가격</a:t>
            </a:r>
            <a:r>
              <a:rPr lang="en-US" altLang="ko-KR" dirty="0"/>
              <a:t>(</a:t>
            </a:r>
            <a:r>
              <a:rPr lang="ko-Kore-KR" altLang="ko-KR" dirty="0"/>
              <a:t>MEDV)</a:t>
            </a:r>
            <a:r>
              <a:rPr lang="ko-KR" altLang="en-US" dirty="0"/>
              <a:t>과 </a:t>
            </a:r>
            <a:r>
              <a:rPr lang="ko-Kore-KR" altLang="ko-KR" dirty="0"/>
              <a:t>RM </a:t>
            </a:r>
            <a:r>
              <a:rPr lang="ko-KR" altLang="en-US" dirty="0"/>
              <a:t>데이터가 강한 양의 상관관계를 가지는 것을 볼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#</a:t>
            </a:r>
            <a:r>
              <a:rPr lang="ko-KR" altLang="en-US" dirty="0" err="1"/>
              <a:t>스캐터플롯상으로</a:t>
            </a:r>
            <a:r>
              <a:rPr lang="ko-KR" altLang="en-US" dirty="0"/>
              <a:t> 볼 때는 </a:t>
            </a:r>
            <a:r>
              <a:rPr lang="ko-Kore-KR" altLang="ko-KR" dirty="0"/>
              <a:t>AGE</a:t>
            </a:r>
            <a:r>
              <a:rPr lang="ko-KR" altLang="en-US" dirty="0"/>
              <a:t>나 </a:t>
            </a:r>
            <a:r>
              <a:rPr lang="ko-Kore-KR" altLang="ko-KR" dirty="0"/>
              <a:t>RAD </a:t>
            </a:r>
            <a:r>
              <a:rPr lang="ko-KR" altLang="en-US" dirty="0"/>
              <a:t>데이터는 가격과 음의 상관관계를 가지는 것처럼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96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그래프 분석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2329-1BCC-A144-BE1A-462514F38919}"/>
              </a:ext>
            </a:extLst>
          </p:cNvPr>
          <p:cNvSpPr txBox="1"/>
          <p:nvPr/>
        </p:nvSpPr>
        <p:spPr>
          <a:xfrm>
            <a:off x="1438691" y="5337567"/>
            <a:ext cx="702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#CHAS </a:t>
            </a:r>
            <a:r>
              <a:rPr lang="ko-KR" altLang="en-US" dirty="0" err="1"/>
              <a:t>이산형으로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조망</a:t>
            </a:r>
            <a:r>
              <a:rPr lang="en-US" altLang="ko-KR" dirty="0"/>
              <a:t>, 0</a:t>
            </a:r>
            <a:r>
              <a:rPr lang="ko-KR" altLang="en-US" dirty="0"/>
              <a:t>이 </a:t>
            </a:r>
            <a:r>
              <a:rPr lang="ko-KR" altLang="en-US" dirty="0" err="1"/>
              <a:t>비조망</a:t>
            </a:r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 err="1"/>
              <a:t>비조망</a:t>
            </a:r>
            <a:r>
              <a:rPr lang="ko-KR" altLang="en-US" dirty="0"/>
              <a:t> 주택의 수가 조망 주택에 비해 훨씬 높음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A1535-9FD7-AA44-8047-B758A7AF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822450"/>
            <a:ext cx="5003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8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184377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그래프 분석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2329-1BCC-A144-BE1A-462514F38919}"/>
              </a:ext>
            </a:extLst>
          </p:cNvPr>
          <p:cNvSpPr txBox="1"/>
          <p:nvPr/>
        </p:nvSpPr>
        <p:spPr>
          <a:xfrm>
            <a:off x="1020726" y="5281528"/>
            <a:ext cx="702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#RAD </a:t>
            </a:r>
            <a:r>
              <a:rPr lang="ko-KR" altLang="en-US" dirty="0" err="1"/>
              <a:t>연속형</a:t>
            </a:r>
            <a:r>
              <a:rPr lang="ko-KR" altLang="en-US" dirty="0"/>
              <a:t> 데이터이지만</a:t>
            </a:r>
            <a:r>
              <a:rPr lang="en-US" altLang="ko-KR" dirty="0"/>
              <a:t>, </a:t>
            </a:r>
            <a:r>
              <a:rPr lang="ko-KR" altLang="en-US" dirty="0"/>
              <a:t>그 종류가 많지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#RAD</a:t>
            </a:r>
            <a:r>
              <a:rPr lang="ko-KR" altLang="en-US" dirty="0"/>
              <a:t>는 고속도로 접근 </a:t>
            </a:r>
            <a:r>
              <a:rPr lang="ko-KR" altLang="en-US" dirty="0" err="1"/>
              <a:t>편이성</a:t>
            </a:r>
            <a:r>
              <a:rPr lang="ko-KR" altLang="en-US" dirty="0"/>
              <a:t> 지수이다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중심지와 가장 멀리 떨어진 곳이 가장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C16C54-5D6F-D848-B4EB-8A1D54CA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784350"/>
            <a:ext cx="5321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0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37835E-E1E2-C449-949F-01F2DA998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4" y="1915614"/>
            <a:ext cx="73914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C52CDF-0601-4943-A3AD-CBC4EC1B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3927871"/>
            <a:ext cx="26543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2606714" y="4678882"/>
            <a:ext cx="702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선택에 있어서 강 </a:t>
            </a:r>
            <a:r>
              <a:rPr lang="ko-KR" altLang="en-US" dirty="0" err="1"/>
              <a:t>조망권을</a:t>
            </a:r>
            <a:r>
              <a:rPr lang="ko-KR" altLang="en-US" dirty="0"/>
              <a:t>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강 </a:t>
            </a:r>
            <a:r>
              <a:rPr lang="ko-KR" altLang="en-US" dirty="0" err="1"/>
              <a:t>조망권이</a:t>
            </a:r>
            <a:r>
              <a:rPr lang="ko-KR" altLang="en-US" dirty="0"/>
              <a:t> 주택 가격에 큰 영향을 주지 않기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1. </a:t>
            </a:r>
            <a:r>
              <a:rPr lang="ko-KR" altLang="en-US" b="1" dirty="0"/>
              <a:t>강 </a:t>
            </a:r>
            <a:r>
              <a:rPr lang="ko-KR" altLang="en-US" b="1" dirty="0" err="1"/>
              <a:t>조망권을</a:t>
            </a:r>
            <a:r>
              <a:rPr lang="ko-KR" altLang="en-US" b="1" dirty="0"/>
              <a:t> 갖춘 주택이 주택 가격이 높을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462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772244" y="5622175"/>
            <a:ext cx="767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노후 건물 비율과 </a:t>
            </a:r>
            <a:r>
              <a:rPr lang="ko-KR" altLang="en-US" dirty="0" err="1"/>
              <a:t>대기질은</a:t>
            </a:r>
            <a:r>
              <a:rPr lang="ko-KR" altLang="en-US" dirty="0"/>
              <a:t> 상관성이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주택 선택에 있어서 노후 건물 비율을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노후 건물 비율이 주택 가격에 큰 영향을 주기 않기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625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2. </a:t>
            </a:r>
            <a:r>
              <a:rPr lang="ko-KR" altLang="en-US" b="1" dirty="0"/>
              <a:t>노후 </a:t>
            </a:r>
            <a:r>
              <a:rPr lang="ko-KR" altLang="en-US" b="1" dirty="0" err="1"/>
              <a:t>건물비율과</a:t>
            </a:r>
            <a:r>
              <a:rPr lang="ko-KR" altLang="en-US" b="1" dirty="0"/>
              <a:t> 대기 질 간의 관계가 있을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 err="1"/>
              <a:t>대기질이</a:t>
            </a:r>
            <a:r>
              <a:rPr lang="ko-KR" altLang="en-US" b="1" dirty="0"/>
              <a:t> 좋은 장소가 주택 가격도 높을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2B0BB-5593-1D43-B462-A6B3E069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4" y="2064729"/>
            <a:ext cx="7277100" cy="163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9213B2-9D08-5D40-820B-5B412669B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4" y="3697115"/>
            <a:ext cx="7315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2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442847" y="5803800"/>
            <a:ext cx="7778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흑인 인구 비율과 저소득층 비율은 상관성이 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주택 선택에 있어서 </a:t>
            </a:r>
            <a:r>
              <a:rPr lang="ko-KR" altLang="en-US" dirty="0" err="1"/>
              <a:t>범죄율을</a:t>
            </a:r>
            <a:r>
              <a:rPr lang="ko-KR" altLang="en-US" dirty="0"/>
              <a:t>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</a:t>
            </a:r>
            <a:r>
              <a:rPr lang="ko-KR" altLang="en-US" dirty="0" err="1"/>
              <a:t>범죄율이</a:t>
            </a:r>
            <a:r>
              <a:rPr lang="ko-KR" altLang="en-US" dirty="0"/>
              <a:t> 주택 가격에 큰 영향을 주기 않기 때문이다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7" y="1235825"/>
            <a:ext cx="823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3. </a:t>
            </a:r>
            <a:r>
              <a:rPr lang="ko-KR" altLang="en-US" b="1" dirty="0"/>
              <a:t>흑인 인구 비율과 저소득층 비율이 높은 지역은 </a:t>
            </a:r>
            <a:r>
              <a:rPr lang="ko-KR" altLang="en-US" b="1" dirty="0" err="1"/>
              <a:t>범죄율이</a:t>
            </a:r>
            <a:r>
              <a:rPr lang="ko-KR" altLang="en-US" b="1" dirty="0"/>
              <a:t> 높을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/>
              <a:t>흑인 인구 비율이 높은 지역이 집 값이 낮을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8BA8E-E317-AC48-81C2-35F242EB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7" y="2285980"/>
            <a:ext cx="7239000" cy="1701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5E9118-278F-EF4D-A9C2-0D39BA598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7" y="4028280"/>
            <a:ext cx="7404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7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398909" y="5763510"/>
            <a:ext cx="819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저소득층 비율과 </a:t>
            </a:r>
            <a:r>
              <a:rPr lang="ko-KR" altLang="en-US" dirty="0" err="1"/>
              <a:t>범죄율은</a:t>
            </a:r>
            <a:r>
              <a:rPr lang="ko-KR" altLang="en-US" dirty="0"/>
              <a:t> 상관성이 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주택 선택에 있어서</a:t>
            </a:r>
            <a:r>
              <a:rPr lang="en-US" altLang="ko-KR" dirty="0"/>
              <a:t> </a:t>
            </a:r>
            <a:r>
              <a:rPr lang="ko-KR" altLang="en-US" dirty="0"/>
              <a:t>흑인 인구 비율을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흑인 인구 비율이 주택 가격에 큰 영향을 주기 않기 때문이다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7" y="1235825"/>
            <a:ext cx="832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3. </a:t>
            </a:r>
            <a:r>
              <a:rPr lang="ko-KR" altLang="en-US" b="1" dirty="0"/>
              <a:t>흑인 인구 비율과 저소득층 비율이 높은 지역은 </a:t>
            </a:r>
            <a:r>
              <a:rPr lang="ko-KR" altLang="en-US" b="1" dirty="0" err="1"/>
              <a:t>범죄율이</a:t>
            </a:r>
            <a:r>
              <a:rPr lang="ko-KR" altLang="en-US" b="1" dirty="0"/>
              <a:t> 높을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/>
              <a:t>흑인 인구 비율이 높은 지역이 집 값이 낮을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8E0F03-F61A-B241-970D-47E248B4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7" y="2279390"/>
            <a:ext cx="7353300" cy="172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3904C6-3026-A54E-85E1-525D3324B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" y="4015100"/>
            <a:ext cx="7366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4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3054093" y="4707200"/>
            <a:ext cx="750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선택에 있어서 저소득층 비율을 생각할 필요가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저소득층 비율이 주택 가격에 큰 영향을 주기 때문이다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825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3. </a:t>
            </a:r>
            <a:r>
              <a:rPr lang="ko-KR" altLang="en-US" b="1" dirty="0"/>
              <a:t>흑인 인구 비율과 저소득층 비율이 높은 지역은 </a:t>
            </a:r>
            <a:r>
              <a:rPr lang="ko-KR" altLang="en-US" b="1" dirty="0" err="1"/>
              <a:t>범죄율이</a:t>
            </a:r>
            <a:r>
              <a:rPr lang="ko-KR" altLang="en-US" b="1" dirty="0"/>
              <a:t> 높을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/>
              <a:t>흑인 인구 비율이 높은 지역이 집 값이 낮을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E282A-EA2F-1441-B0A1-E2D150AC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7" y="2243640"/>
            <a:ext cx="7366000" cy="167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C632C5-DE67-A94D-88A6-F92C6C6F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4153381"/>
            <a:ext cx="2489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9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2644866" y="4036049"/>
            <a:ext cx="702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선택에 있어서 학생당 교사 비율을 생각할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대부분은 학생당 교사 비율이 이 주택 가격에 큰 영향을 주기 않기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4. </a:t>
            </a:r>
            <a:r>
              <a:rPr lang="ko-KR" altLang="en-US" b="1" dirty="0"/>
              <a:t>선생님이 담당하는 학생이 적을 수록 집 값이 높을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918D56-8B9B-6C49-A260-BA7C8DA8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1758097"/>
            <a:ext cx="7264400" cy="1651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F21F04-C4BA-B64A-A23E-A91E9C550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6" y="3765792"/>
            <a:ext cx="2540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668" y="1611100"/>
            <a:ext cx="96353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BOSTON HOUSING </a:t>
            </a:r>
            <a:r>
              <a:rPr lang="en-US" altLang="ko-KR" sz="2000" dirty="0" err="1">
                <a:sym typeface="Wingdings" panose="05000000000000000000" pitchFamily="2" charset="2"/>
              </a:rPr>
              <a:t>DataSet</a:t>
            </a:r>
            <a:r>
              <a:rPr lang="ko-KR" altLang="en-US" sz="2000" dirty="0">
                <a:sym typeface="Wingdings" panose="05000000000000000000" pitchFamily="2" charset="2"/>
              </a:rPr>
              <a:t>을 분석을 통해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이번 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한주간 배웠던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,</a:t>
            </a:r>
          </a:p>
          <a:p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데이터 수집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정제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변환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ym typeface="Wingdings" panose="05000000000000000000" pitchFamily="2" charset="2"/>
              </a:rPr>
              <a:t>분석계획</a:t>
            </a:r>
            <a:r>
              <a:rPr lang="ko-KR" altLang="en-US" dirty="0">
                <a:sym typeface="Wingdings" panose="05000000000000000000" pitchFamily="2" charset="2"/>
              </a:rPr>
              <a:t> 및 데이터 탐색적 분석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그래프로 시각화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문제 분석 및 결과 해석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선형회귀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피어슨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모델 평가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dirty="0">
                <a:sym typeface="Wingdings" panose="05000000000000000000" pitchFamily="2" charset="2"/>
              </a:rPr>
              <a:t>와 같은 지식들을 종합적으로 활용하고 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실제적으로 체득하는 것을 목적</a:t>
            </a:r>
            <a:r>
              <a:rPr lang="ko-KR" altLang="en-US" sz="2000" dirty="0">
                <a:sym typeface="Wingdings" panose="05000000000000000000" pitchFamily="2" charset="2"/>
              </a:rPr>
              <a:t>으로 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dirty="0">
                <a:sym typeface="Wingdings" panose="05000000000000000000" pitchFamily="2" charset="2"/>
              </a:rPr>
              <a:t>분석한 정보와 일반적으로 알려진 정보를 결합하여</a:t>
            </a:r>
            <a:r>
              <a:rPr lang="en-US" altLang="ko-KR" sz="2000" dirty="0"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 최적의 </a:t>
            </a:r>
            <a:r>
              <a:rPr lang="ko-KR" altLang="en-US" dirty="0">
                <a:sym typeface="Wingdings" panose="05000000000000000000" pitchFamily="2" charset="2"/>
              </a:rPr>
              <a:t>비지니스 종목을 선정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가장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효율적</a:t>
            </a:r>
            <a:r>
              <a:rPr lang="ko-KR" altLang="en-US" dirty="0">
                <a:sym typeface="Wingdings" panose="05000000000000000000" pitchFamily="2" charset="2"/>
              </a:rPr>
              <a:t>으로 이윤을 추구할 수 있도록 부지 선정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많은 </a:t>
            </a:r>
            <a:r>
              <a:rPr lang="ko-KR" altLang="en-US" dirty="0">
                <a:solidFill>
                  <a:srgbClr val="FF0000"/>
                </a:solidFill>
              </a:rPr>
              <a:t>경제적 이익</a:t>
            </a:r>
            <a:r>
              <a:rPr lang="ko-KR" altLang="en-US" dirty="0"/>
              <a:t>을 취할 수 있는 운영 방안 모색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0668" y="653142"/>
            <a:ext cx="3078087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방향 및 주제 선정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43716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2514600" y="4509024"/>
            <a:ext cx="702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선택에 있어서 평균 </a:t>
            </a:r>
            <a:r>
              <a:rPr lang="ko-KR" altLang="en-US" dirty="0" err="1"/>
              <a:t>객실수</a:t>
            </a:r>
            <a:r>
              <a:rPr lang="ko-KR" altLang="en-US" dirty="0"/>
              <a:t> 을 생각할 필요가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평균 </a:t>
            </a:r>
            <a:r>
              <a:rPr lang="ko-KR" altLang="en-US" dirty="0" err="1"/>
              <a:t>객실수가</a:t>
            </a:r>
            <a:r>
              <a:rPr lang="ko-KR" altLang="en-US" dirty="0"/>
              <a:t> 주택 가격에 큰 영향을 주기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5. </a:t>
            </a:r>
            <a:r>
              <a:rPr lang="ko-KR" altLang="en-US" b="1" dirty="0" err="1"/>
              <a:t>주거당</a:t>
            </a:r>
            <a:r>
              <a:rPr lang="ko-KR" altLang="en-US" b="1" dirty="0"/>
              <a:t> 평균 객실 수가 많을 수록 집 값이 높다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F9B4FA-7F26-144E-BD24-AD00DC832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7" y="1892138"/>
            <a:ext cx="7391400" cy="177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B0BA63-F043-604A-AC9D-D51CB9C5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119"/>
            <a:ext cx="2514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702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6. </a:t>
            </a:r>
            <a:r>
              <a:rPr lang="ko-KR" altLang="en-US" b="1" dirty="0" err="1"/>
              <a:t>재산세율이</a:t>
            </a:r>
            <a:r>
              <a:rPr lang="ko-KR" altLang="en-US" b="1" dirty="0"/>
              <a:t> 낮은 지역일 수록</a:t>
            </a:r>
            <a:r>
              <a:rPr lang="en-US" altLang="ko-KR" b="1" dirty="0"/>
              <a:t>, </a:t>
            </a:r>
            <a:r>
              <a:rPr lang="ko-KR" altLang="en-US" b="1" dirty="0"/>
              <a:t>저소득층 비율이 높을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 err="1"/>
              <a:t>재산세율이</a:t>
            </a:r>
            <a:r>
              <a:rPr lang="ko-KR" altLang="en-US" b="1" dirty="0"/>
              <a:t> 높은 지역의 집 값은 높을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817256-CF4E-E94F-930F-2346F01FB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7" y="2046423"/>
            <a:ext cx="7442200" cy="1689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608F85-E7DF-ED4E-A14F-A735331F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7" y="3735523"/>
            <a:ext cx="7366000" cy="181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A5B11A-C644-6D47-A990-82FDC0D0A04C}"/>
              </a:ext>
            </a:extLst>
          </p:cNvPr>
          <p:cNvSpPr txBox="1"/>
          <p:nvPr/>
        </p:nvSpPr>
        <p:spPr>
          <a:xfrm>
            <a:off x="446417" y="5587829"/>
            <a:ext cx="767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재산세율과</a:t>
            </a:r>
            <a:r>
              <a:rPr lang="ko-KR" altLang="en-US" dirty="0"/>
              <a:t> 저소득층은 상관성이 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주택 선택에 있어서 재산 세율을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재산 세율이 주택 가격에 큰 영향을 주기 않기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55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689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가설</a:t>
            </a:r>
            <a:r>
              <a:rPr lang="en-US" altLang="ko-KR" b="1" dirty="0"/>
              <a:t>7. </a:t>
            </a:r>
            <a:r>
              <a:rPr lang="ko-KR" altLang="en-US" b="1" dirty="0"/>
              <a:t>주거지 비율이 높을 수록</a:t>
            </a:r>
            <a:r>
              <a:rPr lang="en-US" altLang="ko-KR" b="1" dirty="0"/>
              <a:t>, </a:t>
            </a:r>
            <a:r>
              <a:rPr lang="ko-KR" altLang="en-US" b="1" dirty="0" err="1"/>
              <a:t>비소매업</a:t>
            </a:r>
            <a:r>
              <a:rPr lang="ko-KR" altLang="en-US" b="1" dirty="0"/>
              <a:t> 비율이 낮을 것이다</a:t>
            </a:r>
            <a:r>
              <a:rPr lang="en-US" altLang="ko-KR" b="1" dirty="0"/>
              <a:t>. </a:t>
            </a:r>
            <a:r>
              <a:rPr lang="ko-KR" altLang="en-US" b="1" dirty="0"/>
              <a:t>따라서</a:t>
            </a:r>
            <a:r>
              <a:rPr lang="en-US" altLang="ko-KR" b="1" dirty="0"/>
              <a:t>, </a:t>
            </a:r>
            <a:r>
              <a:rPr lang="ko-KR" altLang="en-US" b="1" dirty="0"/>
              <a:t>주거지 비율이 높을 수록</a:t>
            </a:r>
            <a:r>
              <a:rPr lang="en-US" altLang="ko-KR" b="1" dirty="0"/>
              <a:t>, </a:t>
            </a:r>
            <a:r>
              <a:rPr lang="ko-KR" altLang="en-US" b="1" dirty="0"/>
              <a:t>집 값이 쌀 것이다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D808E-3872-3547-AA16-74EB502AD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1986842"/>
            <a:ext cx="7327900" cy="167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1FEC6A-1F13-1447-8000-A6A8C8F4E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3767928"/>
            <a:ext cx="7353300" cy="172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2EBABB-C7BA-584A-B0DA-9272A462E14E}"/>
              </a:ext>
            </a:extLst>
          </p:cNvPr>
          <p:cNvSpPr txBox="1"/>
          <p:nvPr/>
        </p:nvSpPr>
        <p:spPr>
          <a:xfrm>
            <a:off x="446417" y="5587829"/>
            <a:ext cx="7673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주거지 비율과 </a:t>
            </a:r>
            <a:r>
              <a:rPr lang="ko-KR" altLang="en-US" dirty="0" err="1"/>
              <a:t>비소매업은</a:t>
            </a:r>
            <a:r>
              <a:rPr lang="ko-KR" altLang="en-US" dirty="0"/>
              <a:t> 상관성이 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주택 선택에 있어서 주거지 비율을 생각할 필요가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주거지 비율이 주택 가격에 큰 영향을 주기 않기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541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791679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 </a:t>
            </a:r>
            <a:r>
              <a:rPr lang="ko-KR" altLang="en-US" sz="2000" dirty="0" err="1"/>
              <a:t>상관분석</a:t>
            </a:r>
            <a:r>
              <a:rPr lang="ko-KR" altLang="en-US" sz="2000" dirty="0"/>
              <a:t> 가설검정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pearson</a:t>
            </a:r>
            <a:r>
              <a:rPr lang="en-US" altLang="ko-KR" sz="2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80A677-C9B4-1948-9F00-E645476933F8}"/>
              </a:ext>
            </a:extLst>
          </p:cNvPr>
          <p:cNvSpPr txBox="1"/>
          <p:nvPr/>
        </p:nvSpPr>
        <p:spPr>
          <a:xfrm>
            <a:off x="2683707" y="4678881"/>
            <a:ext cx="702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선택에 있어서</a:t>
            </a:r>
            <a:r>
              <a:rPr lang="en-US" altLang="ko-KR" dirty="0"/>
              <a:t> </a:t>
            </a:r>
            <a:r>
              <a:rPr lang="ko-KR" altLang="en-US" dirty="0"/>
              <a:t>중심지를 생각할 필요가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대부분은 중심지가 주택 가격에 큰 영향을 주지 않기 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8AB0E-618E-0C4D-B9ED-A0EEAA188B9F}"/>
              </a:ext>
            </a:extLst>
          </p:cNvPr>
          <p:cNvSpPr txBox="1"/>
          <p:nvPr/>
        </p:nvSpPr>
        <p:spPr>
          <a:xfrm>
            <a:off x="270668" y="1235825"/>
            <a:ext cx="702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가설</a:t>
            </a:r>
            <a:r>
              <a:rPr lang="en-US" altLang="ko-KR" dirty="0"/>
              <a:t>8. </a:t>
            </a:r>
            <a:r>
              <a:rPr lang="ko-KR" altLang="en-US" dirty="0"/>
              <a:t>중심지가 가까울 수록 집 값은 높을 것이다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3831E-02D4-8541-906E-892909B0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6" y="1959222"/>
            <a:ext cx="7277100" cy="167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0045BE-8A46-214A-B37E-E1CE2551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7" y="3859047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210025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다중회귀</a:t>
            </a:r>
            <a:r>
              <a:rPr lang="ko-KR" altLang="en-US" sz="2000" dirty="0"/>
              <a:t> 분석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D13FC0-CDEA-C54C-B23C-6F56B3FF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3" y="1288451"/>
            <a:ext cx="2813877" cy="5438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7A94DE-D144-004D-BED3-F3C71FF1B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82" y="1288451"/>
            <a:ext cx="5448300" cy="335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A0BD08-73F3-4B49-9E08-F581054A1572}"/>
              </a:ext>
            </a:extLst>
          </p:cNvPr>
          <p:cNvSpPr txBox="1"/>
          <p:nvPr/>
        </p:nvSpPr>
        <p:spPr>
          <a:xfrm>
            <a:off x="3555577" y="5107884"/>
            <a:ext cx="702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후진 </a:t>
            </a:r>
            <a:r>
              <a:rPr lang="ko-KR" altLang="en-US" dirty="0" err="1"/>
              <a:t>제거법에</a:t>
            </a:r>
            <a:r>
              <a:rPr lang="ko-KR" altLang="en-US" dirty="0"/>
              <a:t> 의해 변수 선택</a:t>
            </a:r>
            <a:endParaRPr lang="en-US" altLang="ko-KR" dirty="0"/>
          </a:p>
          <a:p>
            <a:r>
              <a:rPr lang="ko-KR" altLang="en-US" dirty="0" err="1"/>
              <a:t>예측값과</a:t>
            </a:r>
            <a:r>
              <a:rPr lang="ko-KR" altLang="en-US" dirty="0"/>
              <a:t> 실제 값의 차이가 거의 없음 </a:t>
            </a:r>
            <a:r>
              <a:rPr lang="en-US" altLang="ko-KR" dirty="0"/>
              <a:t>=</a:t>
            </a:r>
            <a:r>
              <a:rPr lang="ko-KR" altLang="en-US" dirty="0"/>
              <a:t> 좋은 모델</a:t>
            </a:r>
            <a:endParaRPr lang="en-US" altLang="ko-KR" dirty="0"/>
          </a:p>
          <a:p>
            <a:r>
              <a:rPr lang="ko-KR" altLang="en-US" dirty="0"/>
              <a:t>변수에 따른 중요도는 다음과 같이 선정</a:t>
            </a:r>
          </a:p>
        </p:txBody>
      </p:sp>
    </p:spTree>
    <p:extLst>
      <p:ext uri="{BB962C8B-B14F-4D97-AF65-F5344CB8AC3E}">
        <p14:creationId xmlns:p14="http://schemas.microsoft.com/office/powerpoint/2010/main" val="1539666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2869696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4.</a:t>
            </a:r>
            <a:r>
              <a:rPr lang="ko-KR" altLang="en-US" sz="2000" dirty="0"/>
              <a:t> 의사결정나무 모델링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7B27E-5025-1045-B659-0E51D0FF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9" y="1293893"/>
            <a:ext cx="2699533" cy="5433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C6F37D-B659-9745-BCBC-A58EF0AB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86" y="1537933"/>
            <a:ext cx="3517900" cy="546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280E4A-1AEE-0A40-AF80-A186DEE72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04" y="1293893"/>
            <a:ext cx="2667000" cy="50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FEB0DC-8E2C-4745-881D-5BFE913B42C9}"/>
              </a:ext>
            </a:extLst>
          </p:cNvPr>
          <p:cNvSpPr txBox="1"/>
          <p:nvPr/>
        </p:nvSpPr>
        <p:spPr>
          <a:xfrm>
            <a:off x="5627204" y="2717849"/>
            <a:ext cx="7028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Traing</a:t>
            </a:r>
            <a:r>
              <a:rPr lang="en-US" altLang="ko-KR" dirty="0"/>
              <a:t> Data</a:t>
            </a:r>
            <a:r>
              <a:rPr lang="ko-KR" altLang="en-US" dirty="0"/>
              <a:t>와 </a:t>
            </a:r>
            <a:r>
              <a:rPr lang="en-US" altLang="ko-KR" dirty="0"/>
              <a:t>Test Set</a:t>
            </a:r>
            <a:r>
              <a:rPr lang="ko-KR" altLang="en-US" dirty="0"/>
              <a:t>이 성능이 좋음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 잘 설계된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예측값과</a:t>
            </a:r>
            <a:r>
              <a:rPr lang="ko-KR" altLang="en-US" dirty="0"/>
              <a:t> 실제 값의 차이가 거의 없음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좋은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변수에 따른 중요도는 다음과 같이 선정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2869696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랜덤포레스트</a:t>
            </a:r>
            <a:r>
              <a:rPr lang="ko-KR" altLang="en-US" sz="2000" dirty="0"/>
              <a:t> 모델링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8653E-0BB3-8248-800F-4A50F4015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1315358"/>
            <a:ext cx="2451100" cy="4889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FE6512-4E51-AD4D-94B1-1A12AF199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0" y="1175414"/>
            <a:ext cx="2659740" cy="5376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249BFE-29C4-534E-BA0B-6BE6AEC6A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13" y="1392095"/>
            <a:ext cx="3467100" cy="584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B32223-AA6A-2A49-9031-1411D13E2A88}"/>
              </a:ext>
            </a:extLst>
          </p:cNvPr>
          <p:cNvSpPr txBox="1"/>
          <p:nvPr/>
        </p:nvSpPr>
        <p:spPr>
          <a:xfrm>
            <a:off x="5627204" y="2717849"/>
            <a:ext cx="7028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Traing</a:t>
            </a:r>
            <a:r>
              <a:rPr lang="en-US" altLang="ko-KR" dirty="0"/>
              <a:t> Data</a:t>
            </a:r>
            <a:r>
              <a:rPr lang="ko-KR" altLang="en-US" dirty="0"/>
              <a:t>와 </a:t>
            </a:r>
            <a:r>
              <a:rPr lang="en-US" altLang="ko-KR" dirty="0"/>
              <a:t>Test Set</a:t>
            </a:r>
            <a:r>
              <a:rPr lang="ko-KR" altLang="en-US" dirty="0"/>
              <a:t>이 성능이 좋음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 잘 설계된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예측값과</a:t>
            </a:r>
            <a:r>
              <a:rPr lang="ko-KR" altLang="en-US" dirty="0"/>
              <a:t> 실제 값의 차이가 거의 없음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좋은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변수에 따른 중요도는 다음과 같이 선정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0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탐색적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347242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6.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부스팅</a:t>
            </a:r>
            <a:r>
              <a:rPr lang="ko-KR" altLang="en-US" sz="2000" dirty="0"/>
              <a:t> 모델링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2C657-2C44-8644-9FD8-0ED7AF32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1078200"/>
            <a:ext cx="2884817" cy="5648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BCE40-4495-FD4D-A5F3-AA05FB99D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43" y="1453699"/>
            <a:ext cx="3060700" cy="55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95A5AD-28AE-6940-B527-C94426F21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4" y="1332652"/>
            <a:ext cx="2590800" cy="49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C2CF71-4FD1-9445-B77B-C79F765AA4F7}"/>
              </a:ext>
            </a:extLst>
          </p:cNvPr>
          <p:cNvSpPr txBox="1"/>
          <p:nvPr/>
        </p:nvSpPr>
        <p:spPr>
          <a:xfrm>
            <a:off x="5627204" y="2717849"/>
            <a:ext cx="7028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Traing</a:t>
            </a:r>
            <a:r>
              <a:rPr lang="en-US" altLang="ko-KR" dirty="0"/>
              <a:t> Data</a:t>
            </a:r>
            <a:r>
              <a:rPr lang="ko-KR" altLang="en-US" dirty="0"/>
              <a:t>와 </a:t>
            </a:r>
            <a:r>
              <a:rPr lang="en-US" altLang="ko-KR" dirty="0"/>
              <a:t>Test Set</a:t>
            </a:r>
            <a:r>
              <a:rPr lang="ko-KR" altLang="en-US" dirty="0"/>
              <a:t>이 성능이 좋음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 잘 설계된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예측값과</a:t>
            </a:r>
            <a:r>
              <a:rPr lang="ko-KR" altLang="en-US" dirty="0"/>
              <a:t> 실제 값의 차이가 거의 없음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좋은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변수에 따른 중요도는 다음과 같이 선정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8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요약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7436" y="5818426"/>
            <a:ext cx="8331127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회귀 분석 </a:t>
            </a:r>
            <a:r>
              <a:rPr lang="en-US" altLang="ko-KR" sz="2000" dirty="0"/>
              <a:t>/ </a:t>
            </a:r>
            <a:r>
              <a:rPr lang="ko-KR" altLang="en-US" sz="2000" dirty="0"/>
              <a:t>의사 결정 나무 </a:t>
            </a:r>
            <a:r>
              <a:rPr lang="en-US" altLang="ko-KR" sz="2000" dirty="0"/>
              <a:t>/ </a:t>
            </a:r>
            <a:r>
              <a:rPr lang="ko-KR" altLang="en-US" sz="2000" dirty="0"/>
              <a:t>랜덤 </a:t>
            </a:r>
            <a:r>
              <a:rPr lang="ko-KR" altLang="en-US" sz="2000" dirty="0" err="1"/>
              <a:t>포레스트</a:t>
            </a:r>
            <a:r>
              <a:rPr lang="en-US" altLang="ko-KR" sz="2000" dirty="0"/>
              <a:t>/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부스팅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중 가장 효과가 좋은 모델은 랜덤 </a:t>
            </a:r>
            <a:r>
              <a:rPr lang="ko-KR" altLang="en-US" sz="2000" dirty="0" err="1"/>
              <a:t>포레스트로</a:t>
            </a:r>
            <a:r>
              <a:rPr lang="ko-KR" altLang="en-US" sz="2000" dirty="0"/>
              <a:t> 보임</a:t>
            </a:r>
            <a:r>
              <a:rPr lang="en-US" altLang="ko-KR" sz="2000" dirty="0"/>
              <a:t>(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에러값이</a:t>
            </a:r>
            <a:r>
              <a:rPr lang="ko-KR" altLang="en-US" sz="2000" dirty="0"/>
              <a:t> 최소임</a:t>
            </a:r>
            <a:r>
              <a:rPr lang="en-US" altLang="ko-KR" sz="20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2D48F0-46EB-4E40-9C7D-321D108B9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2" y="766949"/>
            <a:ext cx="7471976" cy="50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0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개선방향 또는 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697627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결론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FA33C-DFBD-1E46-9F41-693D1A889BC5}"/>
              </a:ext>
            </a:extLst>
          </p:cNvPr>
          <p:cNvSpPr txBox="1"/>
          <p:nvPr/>
        </p:nvSpPr>
        <p:spPr>
          <a:xfrm>
            <a:off x="270668" y="1305341"/>
            <a:ext cx="83393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주택 가격이 싸려면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저소득층 비율이 높아야 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대체 할 수 없다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방의 개수가 적어야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한 방의 크기가 큰 게 효율적이다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lvl="3"/>
            <a:r>
              <a:rPr lang="en-US" altLang="ko-KR" dirty="0">
                <a:sym typeface="Wingdings" pitchFamily="2" charset="2"/>
              </a:rPr>
              <a:t>		</a:t>
            </a:r>
            <a:r>
              <a:rPr lang="ko-KR" altLang="en-US" dirty="0">
                <a:sym typeface="Wingdings" pitchFamily="2" charset="2"/>
              </a:rPr>
              <a:t>      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공간을 분할 하지 않는다</a:t>
            </a:r>
            <a:r>
              <a:rPr lang="en-US" altLang="ko-KR" dirty="0">
                <a:sym typeface="Wingdings" pitchFamily="2" charset="2"/>
              </a:rPr>
              <a:t>.)</a:t>
            </a:r>
          </a:p>
          <a:p>
            <a:pPr lvl="3"/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중심지와의 거리가 멀어야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대체 할 수 없다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산화 질소 농도가 높아야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공기 청정기로 커버할 수 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오래된 건물 이어야 한다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인테리어를 통해 새로운 건물로 </a:t>
            </a:r>
            <a:r>
              <a:rPr lang="ko-KR" altLang="en-US" dirty="0" err="1">
                <a:sym typeface="Wingdings" pitchFamily="2" charset="2"/>
              </a:rPr>
              <a:t>변모시킨다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668" y="1327350"/>
            <a:ext cx="9015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가설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0668" y="667555"/>
            <a:ext cx="271901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예상 목표 기술 </a:t>
            </a: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93754-A238-FF47-8EC8-B266DADDBCA3}"/>
              </a:ext>
            </a:extLst>
          </p:cNvPr>
          <p:cNvSpPr txBox="1"/>
          <p:nvPr/>
        </p:nvSpPr>
        <p:spPr>
          <a:xfrm>
            <a:off x="619693" y="1850570"/>
            <a:ext cx="692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가설 설정을 통해 데이터간의 관계를 추측한다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여러가지 통계적 기법을 통해 가설 검증과정을 거친다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주택 가격에 미치는 요소들을 파악하고 중요도를 매긴다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최종적으로 가설이 참인지 거짓인지 판별한다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54804B8-E9A7-0340-B14B-274CF4D570C2}"/>
              </a:ext>
            </a:extLst>
          </p:cNvPr>
          <p:cNvSpPr/>
          <p:nvPr/>
        </p:nvSpPr>
        <p:spPr>
          <a:xfrm>
            <a:off x="350581" y="3213881"/>
            <a:ext cx="634158" cy="254989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6B0C1-9BF0-0048-BB46-B7394B772511}"/>
              </a:ext>
            </a:extLst>
          </p:cNvPr>
          <p:cNvSpPr txBox="1"/>
          <p:nvPr/>
        </p:nvSpPr>
        <p:spPr>
          <a:xfrm>
            <a:off x="270668" y="3970381"/>
            <a:ext cx="9015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활용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3CE71-90A2-CF41-BA4E-A1D4A2487665}"/>
              </a:ext>
            </a:extLst>
          </p:cNvPr>
          <p:cNvSpPr txBox="1"/>
          <p:nvPr/>
        </p:nvSpPr>
        <p:spPr>
          <a:xfrm>
            <a:off x="619693" y="4493601"/>
            <a:ext cx="6928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가설 설정을 통해 데이터간의 관계를 추측한다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여러가지 통계적 기법을 통해 가설 검증과정을 거친다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주택 가격에 미치는 요소들을 파악하고 중요도를 매긴다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최종적으로 가설이 참인지 거짓인지 판별한다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15734-3991-5540-85B2-518827C21929}"/>
              </a:ext>
            </a:extLst>
          </p:cNvPr>
          <p:cNvSpPr txBox="1"/>
          <p:nvPr/>
        </p:nvSpPr>
        <p:spPr>
          <a:xfrm>
            <a:off x="984739" y="3108330"/>
            <a:ext cx="83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일주일간의 학습 과정을 완전히 체득하는 것이 목표</a:t>
            </a:r>
            <a:endParaRPr lang="ko-Kore-KR" sz="2400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08C4CE1E-F123-4844-8B76-1154DB009144}"/>
              </a:ext>
            </a:extLst>
          </p:cNvPr>
          <p:cNvSpPr/>
          <p:nvPr/>
        </p:nvSpPr>
        <p:spPr>
          <a:xfrm>
            <a:off x="350581" y="5962161"/>
            <a:ext cx="634158" cy="254989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A874A-DDBA-9940-A5FA-928E4B3C4019}"/>
              </a:ext>
            </a:extLst>
          </p:cNvPr>
          <p:cNvSpPr txBox="1"/>
          <p:nvPr/>
        </p:nvSpPr>
        <p:spPr>
          <a:xfrm>
            <a:off x="984739" y="5856610"/>
            <a:ext cx="83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학습 과정을 넘어서 실무적으로 사용해보는 것이 목표</a:t>
            </a:r>
            <a:endParaRPr lang="ko-Kore-KR" sz="2400" dirty="0"/>
          </a:p>
        </p:txBody>
      </p:sp>
    </p:spTree>
    <p:extLst>
      <p:ext uri="{BB962C8B-B14F-4D97-AF65-F5344CB8AC3E}">
        <p14:creationId xmlns:p14="http://schemas.microsoft.com/office/powerpoint/2010/main" val="3400552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개선방향 또는 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697627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결론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FA33C-DFBD-1E46-9F41-693D1A889BC5}"/>
              </a:ext>
            </a:extLst>
          </p:cNvPr>
          <p:cNvSpPr txBox="1"/>
          <p:nvPr/>
        </p:nvSpPr>
        <p:spPr>
          <a:xfrm>
            <a:off x="270668" y="1305341"/>
            <a:ext cx="83393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비지니스적</a:t>
            </a:r>
            <a:r>
              <a:rPr lang="ko-KR" altLang="en-US" dirty="0"/>
              <a:t> 의사결정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건물 가격이 낮은</a:t>
            </a:r>
            <a:r>
              <a:rPr lang="en-US" altLang="ko-KR" dirty="0"/>
              <a:t>,</a:t>
            </a:r>
            <a:r>
              <a:rPr lang="ko-KR" altLang="en-US" dirty="0"/>
              <a:t> 저소득층 비율이 높은 지역을 탐색한다</a:t>
            </a:r>
            <a:r>
              <a:rPr lang="en-US" altLang="ko-KR" dirty="0"/>
              <a:t>.</a:t>
            </a:r>
            <a:endParaRPr lang="en-US" altLang="ko-KR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방의 개수가 적어야 가격이 싸므로</a:t>
            </a:r>
            <a:r>
              <a:rPr lang="en-US" altLang="ko-KR" dirty="0"/>
              <a:t>,</a:t>
            </a:r>
            <a:r>
              <a:rPr lang="ko-KR" altLang="en-US" dirty="0"/>
              <a:t> 최대한 큰 공간을 활용할 수 있는 공용 공간을 만들어야 한다</a:t>
            </a:r>
            <a:r>
              <a:rPr lang="en-US" altLang="ko-KR" dirty="0"/>
              <a:t>.</a:t>
            </a:r>
            <a:endParaRPr lang="en-US" altLang="ko-KR" dirty="0">
              <a:sym typeface="Wingdings" pitchFamily="2" charset="2"/>
            </a:endParaRPr>
          </a:p>
          <a:p>
            <a:pPr lvl="3"/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건물 가격이 낮은</a:t>
            </a:r>
            <a:r>
              <a:rPr lang="en-US" altLang="ko-KR" dirty="0"/>
              <a:t>,</a:t>
            </a:r>
            <a:r>
              <a:rPr lang="ko-KR" altLang="en-US" dirty="0"/>
              <a:t> 중심지와의 거리가 먼 지역을 탐색한다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>
              <a:sym typeface="Wingdings" pitchFamily="2" charset="2"/>
            </a:endParaRP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산화 질소 농도가 높이기 위하여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ym typeface="Wingdings" pitchFamily="2" charset="2"/>
              </a:rPr>
              <a:t>공기 청정기를 설치한다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오래된 건물을 구입하여</a:t>
            </a:r>
            <a:r>
              <a:rPr lang="en-US" altLang="ko-KR" dirty="0"/>
              <a:t>,</a:t>
            </a:r>
            <a:r>
              <a:rPr lang="ko-KR" altLang="en-US" dirty="0"/>
              <a:t> 새로 인테리어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B879633-6C37-494E-8948-313AA997FA07}"/>
              </a:ext>
            </a:extLst>
          </p:cNvPr>
          <p:cNvSpPr/>
          <p:nvPr/>
        </p:nvSpPr>
        <p:spPr>
          <a:xfrm>
            <a:off x="343738" y="4863911"/>
            <a:ext cx="900209" cy="462127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5A2F-F5C9-0A4B-93B1-3432C7AB4927}"/>
              </a:ext>
            </a:extLst>
          </p:cNvPr>
          <p:cNvSpPr txBox="1"/>
          <p:nvPr/>
        </p:nvSpPr>
        <p:spPr>
          <a:xfrm>
            <a:off x="280554" y="5326038"/>
            <a:ext cx="9281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BOSTON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ko-KR" altLang="en-US" dirty="0"/>
              <a:t>저소득층 비율이 많으면서 중심지와 거리가 먼 지역에 위치한 낡은 건물을 구입하여 </a:t>
            </a:r>
            <a:endParaRPr lang="en-US" altLang="ko-KR" dirty="0"/>
          </a:p>
          <a:p>
            <a:r>
              <a:rPr lang="ko-KR" altLang="en-US" dirty="0"/>
              <a:t>새롭게 인테리어하고</a:t>
            </a:r>
            <a:r>
              <a:rPr lang="en-US" altLang="ko-KR" dirty="0"/>
              <a:t>,</a:t>
            </a:r>
            <a:r>
              <a:rPr lang="ko-KR" altLang="en-US" dirty="0"/>
              <a:t> 방을 분할하지 않으며 공기청정기를 유치하는 것이 가장 저렴하게</a:t>
            </a:r>
            <a:endParaRPr lang="en-US" altLang="ko-KR" dirty="0"/>
          </a:p>
          <a:p>
            <a:r>
              <a:rPr lang="ko-KR" altLang="en-US" dirty="0"/>
              <a:t>좋은 건물을 구입하는 방법이다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1520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개선방향 또는 결론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697627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결론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5A2F-F5C9-0A4B-93B1-3432C7AB4927}"/>
              </a:ext>
            </a:extLst>
          </p:cNvPr>
          <p:cNvSpPr txBox="1"/>
          <p:nvPr/>
        </p:nvSpPr>
        <p:spPr>
          <a:xfrm>
            <a:off x="312146" y="1289296"/>
            <a:ext cx="89322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그렇다면</a:t>
            </a:r>
            <a:r>
              <a:rPr lang="en-US" altLang="ko-KR" sz="2000" b="1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저소득층 비율이 많으면서 중심지와 거리가 먼 지역에 위치한 낡은 건물을 구입하여 </a:t>
            </a:r>
            <a:endParaRPr lang="en-US" altLang="ko-KR" dirty="0"/>
          </a:p>
          <a:p>
            <a:r>
              <a:rPr lang="ko-KR" altLang="en-US" dirty="0"/>
              <a:t>새롭게 인테리어하고</a:t>
            </a:r>
            <a:r>
              <a:rPr lang="en-US" altLang="ko-KR" dirty="0"/>
              <a:t>,</a:t>
            </a:r>
            <a:r>
              <a:rPr lang="ko-KR" altLang="en-US" dirty="0"/>
              <a:t> 방을 분할하지 않으며 공기청정기를 유치하는 것만으로 </a:t>
            </a:r>
            <a:endParaRPr lang="en-US" altLang="ko-KR" dirty="0"/>
          </a:p>
          <a:p>
            <a:r>
              <a:rPr lang="ko-KR" altLang="en-US" dirty="0"/>
              <a:t>크고 고정적인 수입을 얻을 수 있는 비지니스가 무엇이 있을까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A93F7-9BCE-7748-A544-6006FAE96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46" y="3092509"/>
            <a:ext cx="4003376" cy="30581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2E2A9-4261-1C46-B53D-12E096D65336}"/>
              </a:ext>
            </a:extLst>
          </p:cNvPr>
          <p:cNvSpPr txBox="1"/>
          <p:nvPr/>
        </p:nvSpPr>
        <p:spPr>
          <a:xfrm>
            <a:off x="4666373" y="3037066"/>
            <a:ext cx="50459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답은 </a:t>
            </a:r>
            <a:r>
              <a:rPr lang="en-US" altLang="ko-KR" sz="2000" b="1" dirty="0">
                <a:solidFill>
                  <a:srgbClr val="FF0000"/>
                </a:solidFill>
              </a:rPr>
              <a:t>PC</a:t>
            </a:r>
            <a:r>
              <a:rPr lang="ko-KR" altLang="en-US" sz="2000" b="1" dirty="0">
                <a:solidFill>
                  <a:srgbClr val="FF0000"/>
                </a:solidFill>
              </a:rPr>
              <a:t>방 창업</a:t>
            </a:r>
            <a:r>
              <a:rPr lang="ko-KR" altLang="en-US" sz="2000" b="1" dirty="0"/>
              <a:t>이다</a:t>
            </a:r>
            <a:r>
              <a:rPr lang="en-US" altLang="ko-KR" sz="2000" b="1" dirty="0"/>
              <a:t>!!</a:t>
            </a:r>
          </a:p>
          <a:p>
            <a:r>
              <a:rPr lang="en-US" altLang="ko-KR" dirty="0"/>
              <a:t>--------------------------------------------</a:t>
            </a:r>
          </a:p>
          <a:p>
            <a:r>
              <a:rPr lang="ko-KR" altLang="en-US" b="1" dirty="0"/>
              <a:t>특징                  답인 이유</a:t>
            </a:r>
            <a:endParaRPr lang="en-US" altLang="ko-KR" b="1" dirty="0"/>
          </a:p>
          <a:p>
            <a:r>
              <a:rPr lang="ko-KR" altLang="en-US" dirty="0"/>
              <a:t>이용금액 저렴 </a:t>
            </a:r>
            <a:r>
              <a:rPr lang="en-US" altLang="ko-KR" dirty="0"/>
              <a:t>-&gt;</a:t>
            </a:r>
            <a:r>
              <a:rPr lang="ko-KR" altLang="en-US" dirty="0"/>
              <a:t> 저소득층도 이용 가능</a:t>
            </a:r>
            <a:endParaRPr lang="en-US" altLang="ko-KR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*저소득층 비율이 많은 곳에 설치해도 된다는 의미임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dirty="0"/>
              <a:t>주거지에 밀집 </a:t>
            </a:r>
            <a:r>
              <a:rPr lang="en-US" altLang="ko-KR" dirty="0"/>
              <a:t>-&gt;</a:t>
            </a:r>
            <a:r>
              <a:rPr lang="ko-KR" altLang="en-US" dirty="0"/>
              <a:t> 주로 여가시간에 방문</a:t>
            </a:r>
            <a:endParaRPr lang="en-US" altLang="ko-KR" dirty="0"/>
          </a:p>
          <a:p>
            <a:endParaRPr lang="en-US" altLang="ko-KR" sz="1100" dirty="0"/>
          </a:p>
          <a:p>
            <a:r>
              <a:rPr lang="ko-KR" altLang="en-US" dirty="0"/>
              <a:t>분할 된 방이 필요 없음 </a:t>
            </a:r>
            <a:r>
              <a:rPr lang="en-US" altLang="ko-KR" dirty="0"/>
              <a:t>-&gt;</a:t>
            </a:r>
            <a:r>
              <a:rPr lang="ko-KR" altLang="en-US" dirty="0"/>
              <a:t> 공사비 절약</a:t>
            </a:r>
            <a:endParaRPr lang="en-US" altLang="ko-KR" dirty="0"/>
          </a:p>
          <a:p>
            <a:endParaRPr lang="en-US" altLang="ko-KR" sz="1100" dirty="0"/>
          </a:p>
          <a:p>
            <a:r>
              <a:rPr lang="ko-KR" altLang="en-US" dirty="0"/>
              <a:t>단골 형성이 쉬움 </a:t>
            </a:r>
            <a:r>
              <a:rPr lang="en-US" altLang="ko-KR" dirty="0"/>
              <a:t>-&gt;</a:t>
            </a:r>
            <a:r>
              <a:rPr lang="ko-KR" altLang="en-US" dirty="0"/>
              <a:t> 고정적인 수입 확보</a:t>
            </a:r>
            <a:endParaRPr lang="en-US" altLang="ko-KR" dirty="0"/>
          </a:p>
          <a:p>
            <a:endParaRPr lang="en-US" altLang="ko-KR" sz="1100" dirty="0"/>
          </a:p>
          <a:p>
            <a:r>
              <a:rPr lang="ko-KR" altLang="en-US" dirty="0"/>
              <a:t>전기가 많이 필요함 </a:t>
            </a:r>
            <a:r>
              <a:rPr lang="en-US" altLang="ko-KR" dirty="0"/>
              <a:t>-&gt;BOSTON</a:t>
            </a:r>
            <a:r>
              <a:rPr lang="ko-KR" altLang="en-US" dirty="0"/>
              <a:t>은 전기세 낮음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27050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Lesion Learn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9201558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실습 과정을 통해 배운</a:t>
            </a:r>
            <a:r>
              <a:rPr lang="en-US" altLang="ko-KR" sz="2000" dirty="0"/>
              <a:t> </a:t>
            </a:r>
            <a:r>
              <a:rPr lang="ko-KR" altLang="en-US" sz="2000" dirty="0"/>
              <a:t>또는 느낀 통찰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아이디어</a:t>
            </a:r>
            <a:r>
              <a:rPr lang="en-US" altLang="ko-KR" sz="2000" dirty="0"/>
              <a:t>, </a:t>
            </a:r>
            <a:r>
              <a:rPr lang="ko-KR" altLang="en-US" sz="2000" dirty="0"/>
              <a:t>애로사항 등을 정리합니다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A74FC-D2D7-AF4E-A0B6-4ACB5A5E55C8}"/>
              </a:ext>
            </a:extLst>
          </p:cNvPr>
          <p:cNvSpPr txBox="1"/>
          <p:nvPr/>
        </p:nvSpPr>
        <p:spPr>
          <a:xfrm>
            <a:off x="270668" y="1442391"/>
            <a:ext cx="904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지난 일주일간 학습했던 가설 검증 및 데이터 모델링 방법에 대해 체득하게 되었다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21556-A420-C94B-964A-A00ED976D523}"/>
              </a:ext>
            </a:extLst>
          </p:cNvPr>
          <p:cNvSpPr txBox="1"/>
          <p:nvPr/>
        </p:nvSpPr>
        <p:spPr>
          <a:xfrm>
            <a:off x="270668" y="2225682"/>
            <a:ext cx="920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상식적으로는 연관이 있지만</a:t>
            </a:r>
            <a:r>
              <a:rPr lang="en-US" altLang="ko-KR" dirty="0"/>
              <a:t>,</a:t>
            </a:r>
            <a:r>
              <a:rPr lang="ko-KR" altLang="en-US" dirty="0"/>
              <a:t> 직접 확인해볼 경우 연관이 전혀 없는 데이터들이 있다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B5445-CC2A-154F-B390-22215A6D706B}"/>
              </a:ext>
            </a:extLst>
          </p:cNvPr>
          <p:cNvSpPr txBox="1"/>
          <p:nvPr/>
        </p:nvSpPr>
        <p:spPr>
          <a:xfrm>
            <a:off x="270668" y="3008973"/>
            <a:ext cx="920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데이터 분석을 통해 객관적으로 효율적인 비지니스를 고안할 수 있다</a:t>
            </a:r>
            <a:r>
              <a:rPr lang="en-US" altLang="ko-KR" dirty="0"/>
              <a:t>..</a:t>
            </a:r>
            <a:endParaRPr 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2E060-A701-4748-8C0B-5EB1532ACAAD}"/>
              </a:ext>
            </a:extLst>
          </p:cNvPr>
          <p:cNvSpPr txBox="1"/>
          <p:nvPr/>
        </p:nvSpPr>
        <p:spPr>
          <a:xfrm>
            <a:off x="270668" y="3792264"/>
            <a:ext cx="920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데이터 분석만으로도 도시의 전체적인 분위기를 알 수 있다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2275D-8158-0D44-8286-C4ABB0077E1E}"/>
              </a:ext>
            </a:extLst>
          </p:cNvPr>
          <p:cNvSpPr txBox="1"/>
          <p:nvPr/>
        </p:nvSpPr>
        <p:spPr>
          <a:xfrm>
            <a:off x="270668" y="4679027"/>
            <a:ext cx="920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Scatter</a:t>
            </a:r>
            <a:r>
              <a:rPr lang="ko-KR" altLang="en-US" dirty="0"/>
              <a:t>의 경우 변수가 많아서 처리하는데 너무 많은 시간이 들었다</a:t>
            </a:r>
            <a:r>
              <a:rPr lang="en-US" altLang="ko-KR" dirty="0"/>
              <a:t>.</a:t>
            </a:r>
            <a:endParaRPr 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2C94E-093B-E74F-B42D-70EF0EE0A870}"/>
              </a:ext>
            </a:extLst>
          </p:cNvPr>
          <p:cNvSpPr txBox="1"/>
          <p:nvPr/>
        </p:nvSpPr>
        <p:spPr>
          <a:xfrm>
            <a:off x="270668" y="5415609"/>
            <a:ext cx="920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서로 유의성을 갖지 않는 변수들이 많아서</a:t>
            </a:r>
            <a:r>
              <a:rPr lang="en-US" altLang="ko-KR" dirty="0"/>
              <a:t>,</a:t>
            </a:r>
            <a:r>
              <a:rPr lang="ko-KR" altLang="en-US" dirty="0"/>
              <a:t> 데이터를 처리하기 어려웠다</a:t>
            </a:r>
            <a:r>
              <a:rPr lang="en-US" altLang="ko-KR" dirty="0"/>
              <a:t>.</a:t>
            </a:r>
            <a:endParaRPr lang="ko-Kore-KR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6E2B92A-EA0D-DE40-B771-5493B532A5C5}"/>
              </a:ext>
            </a:extLst>
          </p:cNvPr>
          <p:cNvCxnSpPr/>
          <p:nvPr/>
        </p:nvCxnSpPr>
        <p:spPr>
          <a:xfrm>
            <a:off x="0" y="2785730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8A55A47-18AA-3548-B6D6-424E786A17A1}"/>
              </a:ext>
            </a:extLst>
          </p:cNvPr>
          <p:cNvCxnSpPr/>
          <p:nvPr/>
        </p:nvCxnSpPr>
        <p:spPr>
          <a:xfrm>
            <a:off x="0" y="4384158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핵심인자 정리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템플릿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참조용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9345828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핵심인자 선정을 위한 분석 과정에서 나온 결과를 순위 등으로 종합 정리합니다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각자 필요한 형식으로 변경해서 사용하세요</a:t>
            </a:r>
            <a:r>
              <a:rPr lang="en-US" altLang="ko-KR" sz="2000" dirty="0"/>
              <a:t>(</a:t>
            </a:r>
            <a:r>
              <a:rPr lang="ko-KR" altLang="en-US" sz="2000" dirty="0"/>
              <a:t>엑셀 파일 제공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683578"/>
              </p:ext>
            </p:extLst>
          </p:nvPr>
        </p:nvGraphicFramePr>
        <p:xfrm>
          <a:off x="307975" y="1565315"/>
          <a:ext cx="9293224" cy="4505430"/>
        </p:xfrm>
        <a:graphic>
          <a:graphicData uri="http://schemas.openxmlformats.org/drawingml/2006/table">
            <a:tbl>
              <a:tblPr/>
              <a:tblGrid>
                <a:gridCol w="501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0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524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539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69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8136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105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 설명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 역할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 형태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분석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제외 사유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탐색적 기법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모델링 기법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총점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선정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그래프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상관분석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회귀분석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DT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RF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GB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…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KNN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사례연구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MEDV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주택가격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중앙값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설명변수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CRIM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범죄율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ZN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주거지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INDUS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비소매업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CHAS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 조망 여부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조망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,0-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비조망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이산형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고득점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NOX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산화질소 농도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0.9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RM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주거당 평균 객실 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9.8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AGE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노후 건물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DIS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중심지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노동센터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접근 거리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포함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RAD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고속도로 접근 편이성 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무의미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TAX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재산세율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포함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0.27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0.37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고득점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PTRATIO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학생당 교사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2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흑인 인구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LSTAT</a:t>
                      </a:r>
                    </a:p>
                  </a:txBody>
                  <a:tcPr marL="3027" marR="3027" marT="30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저소득층 비율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설명변수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연속형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포함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6.4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25.5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고득점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027" marR="3027" marT="30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26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480" y="1440894"/>
            <a:ext cx="901563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.1 </a:t>
            </a:r>
            <a:r>
              <a:rPr lang="ko-KR" altLang="en-US" dirty="0">
                <a:sym typeface="Wingdings" panose="05000000000000000000" pitchFamily="2" charset="2"/>
              </a:rPr>
              <a:t>강 조망 권을 갖춘 주택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건물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주택가격이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한국에서 한강이 보이는 집이 가격이 비싼 것과 일맥 상통하는 가설 설정이다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.2 </a:t>
            </a:r>
            <a:r>
              <a:rPr lang="ko-KR" altLang="en-US" dirty="0">
                <a:sym typeface="Wingdings" panose="05000000000000000000" pitchFamily="2" charset="2"/>
              </a:rPr>
              <a:t>노후 건물 비율과 대기 질 간의 관계가 있을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대기의 질이 안 좋으면 건물이 쉽게 노후 될 것이기 때문이다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노후 된 건물은 새로운 건물 보다 낮은 가격에 측정되는 것은 상식이다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대기 질이 좋은 장소가 주택 가격도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.3 </a:t>
            </a:r>
            <a:r>
              <a:rPr lang="ko-KR" altLang="en-US" dirty="0">
                <a:sym typeface="Wingdings" panose="05000000000000000000" pitchFamily="2" charset="2"/>
              </a:rPr>
              <a:t>흑인 인구 비율과 저소득층 비율이 높은 지역은 </a:t>
            </a:r>
            <a:r>
              <a:rPr lang="ko-KR" altLang="en-US" dirty="0" err="1">
                <a:sym typeface="Wingdings" panose="05000000000000000000" pitchFamily="2" charset="2"/>
              </a:rPr>
              <a:t>범죄율이</a:t>
            </a:r>
            <a:r>
              <a:rPr lang="ko-KR" altLang="en-US" dirty="0">
                <a:sym typeface="Wingdings" panose="05000000000000000000" pitchFamily="2" charset="2"/>
              </a:rPr>
              <a:t> 높을 것이다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(1970</a:t>
            </a:r>
            <a:r>
              <a:rPr lang="ko-KR" altLang="en-US" u="sng" dirty="0">
                <a:sym typeface="Wingdings" panose="05000000000000000000" pitchFamily="2" charset="2"/>
              </a:rPr>
              <a:t>년대 보스턴에는 저소득층 흑인들이 모여 사는 슬럼가가 있었다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슬럼가 에서는 범죄가 빈번하게 일어났었다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 err="1">
                <a:sym typeface="Wingdings" panose="05000000000000000000" pitchFamily="2" charset="2"/>
              </a:rPr>
              <a:t>범죄율이</a:t>
            </a:r>
            <a:r>
              <a:rPr lang="ko-KR" altLang="en-US" u="sng" dirty="0">
                <a:sym typeface="Wingdings" panose="05000000000000000000" pitchFamily="2" charset="2"/>
              </a:rPr>
              <a:t> 높은 지역은 사람들이 거주를 꺼리므로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당연히 집 값이 낮을 것이다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흑인 인구 비율이 높은 지역이 집 값이 낮을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.4 </a:t>
            </a:r>
            <a:r>
              <a:rPr lang="ko-KR" altLang="en-US" dirty="0">
                <a:sym typeface="Wingdings" panose="05000000000000000000" pitchFamily="2" charset="2"/>
              </a:rPr>
              <a:t>선생님이 담당하는 학생이 적을 수록 집 값이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미국은 공교육 시스템이 상당히 미비해서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학생수 대비 선생님의 비율이 적다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따라서 보통은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부유한 동네일수록 학생수 대비 선생님의 비율이 높게 나타난다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350" y="653142"/>
            <a:ext cx="449995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예상 목표 기술 </a:t>
            </a:r>
            <a:r>
              <a:rPr lang="en-US" altLang="ko-KR" sz="2800" dirty="0"/>
              <a:t>(</a:t>
            </a:r>
            <a:r>
              <a:rPr lang="ko-KR" altLang="en-US" sz="2800" dirty="0"/>
              <a:t>가설 설정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419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350" y="1298524"/>
            <a:ext cx="90156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.5 </a:t>
            </a:r>
            <a:r>
              <a:rPr lang="ko-KR" altLang="en-US" dirty="0">
                <a:sym typeface="Wingdings" panose="05000000000000000000" pitchFamily="2" charset="2"/>
              </a:rPr>
              <a:t>주거 당 평균 객실 수가 많을수록 집값이 높다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객실 수가 많다는 것은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곧 건물이 넓다는 것을 의미한다</a:t>
            </a:r>
            <a:r>
              <a:rPr lang="en-US" altLang="ko-KR" u="sng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u="sng" dirty="0">
                <a:sym typeface="Wingdings" panose="05000000000000000000" pitchFamily="2" charset="2"/>
              </a:rPr>
              <a:t>넓은 건물이 더 높은 가격을 </a:t>
            </a:r>
            <a:r>
              <a:rPr lang="ko-KR" altLang="en-US" u="sng" dirty="0" err="1">
                <a:sym typeface="Wingdings" panose="05000000000000000000" pitchFamily="2" charset="2"/>
              </a:rPr>
              <a:t>측정받는</a:t>
            </a:r>
            <a:r>
              <a:rPr lang="ko-KR" altLang="en-US" u="sng" dirty="0">
                <a:sym typeface="Wingdings" panose="05000000000000000000" pitchFamily="2" charset="2"/>
              </a:rPr>
              <a:t> 것은 상식적으로 당연한 일이다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.6 </a:t>
            </a:r>
            <a:r>
              <a:rPr lang="ko-KR" altLang="en-US" dirty="0">
                <a:sym typeface="Wingdings" panose="05000000000000000000" pitchFamily="2" charset="2"/>
              </a:rPr>
              <a:t>재산 세율이 낮은 지역일 수록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저소득층 비율이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세금은 재산에 비례해서 납부하므로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재산 세율이 낮다는 것은 소득이 적다는 것이다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저소득층은 소득이 적으므로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당연하지만 가격이 싼 집에 거주할 확률이 높다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재산세율이</a:t>
            </a:r>
            <a:r>
              <a:rPr lang="ko-KR" altLang="en-US" dirty="0">
                <a:sym typeface="Wingdings" panose="05000000000000000000" pitchFamily="2" charset="2"/>
              </a:rPr>
              <a:t> 높은 지역의 집 값은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.7 </a:t>
            </a:r>
            <a:r>
              <a:rPr lang="ko-KR" altLang="en-US" dirty="0">
                <a:sym typeface="Wingdings" panose="05000000000000000000" pitchFamily="2" charset="2"/>
              </a:rPr>
              <a:t>주거지 비율이 높을 수록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비 소매업 비율이 낮을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소매업이란 가공된 물건을 판매하는 </a:t>
            </a:r>
            <a:r>
              <a:rPr lang="ko-KR" altLang="en-US" u="sng" dirty="0" err="1">
                <a:sym typeface="Wingdings" panose="05000000000000000000" pitchFamily="2" charset="2"/>
              </a:rPr>
              <a:t>리테일을</a:t>
            </a:r>
            <a:r>
              <a:rPr lang="ko-KR" altLang="en-US" u="sng" dirty="0">
                <a:sym typeface="Wingdings" panose="05000000000000000000" pitchFamily="2" charset="2"/>
              </a:rPr>
              <a:t> 의미한다</a:t>
            </a:r>
            <a:r>
              <a:rPr lang="en-US" altLang="ko-KR" u="sng" dirty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물건을 가공하기 위해서는 공장이 필요할 것이고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</a:p>
          <a:p>
            <a:r>
              <a:rPr lang="ko-KR" altLang="en-US" u="sng" dirty="0">
                <a:sym typeface="Wingdings" panose="05000000000000000000" pitchFamily="2" charset="2"/>
              </a:rPr>
              <a:t>공장 주변은 소음과 매연으로 인해 주거지가 많지 않을 것이다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주거지 비율이 높다는 것은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유동인구가 상권에 비해서 적다는 것을 의미한다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>
                <a:sym typeface="Wingdings" panose="05000000000000000000" pitchFamily="2" charset="2"/>
              </a:rPr>
              <a:t>유동인구가 많은 지역은 많은 재화가 생산되므로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집 값이 높을 것이다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</a:p>
          <a:p>
            <a:r>
              <a:rPr lang="ko-KR" altLang="en-US" u="sng" dirty="0">
                <a:sym typeface="Wingdings" panose="05000000000000000000" pitchFamily="2" charset="2"/>
              </a:rPr>
              <a:t>따라서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주거지 비율이 높을 수록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집 값이 쌀 것이다</a:t>
            </a:r>
            <a:r>
              <a:rPr lang="en-US" altLang="ko-KR" u="sng" dirty="0">
                <a:sym typeface="Wingdings" panose="05000000000000000000" pitchFamily="2" charset="2"/>
              </a:rPr>
              <a:t>. (</a:t>
            </a:r>
            <a:r>
              <a:rPr lang="ko-KR" altLang="en-US" u="sng" dirty="0" err="1">
                <a:sym typeface="Wingdings" panose="05000000000000000000" pitchFamily="2" charset="2"/>
              </a:rPr>
              <a:t>비상권이기</a:t>
            </a:r>
            <a:r>
              <a:rPr lang="ko-KR" altLang="en-US" u="sng" dirty="0">
                <a:sym typeface="Wingdings" panose="05000000000000000000" pitchFamily="2" charset="2"/>
              </a:rPr>
              <a:t> 때문</a:t>
            </a:r>
            <a:r>
              <a:rPr lang="en-US" altLang="ko-KR" u="sng" dirty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가설</a:t>
            </a:r>
            <a:r>
              <a:rPr lang="en-US" altLang="ko-KR" sz="2000" b="1" dirty="0">
                <a:sym typeface="Wingdings" panose="05000000000000000000" pitchFamily="2" charset="2"/>
              </a:rPr>
              <a:t>.8 </a:t>
            </a:r>
            <a:r>
              <a:rPr lang="ko-KR" altLang="en-US" dirty="0">
                <a:sym typeface="Wingdings" panose="05000000000000000000" pitchFamily="2" charset="2"/>
              </a:rPr>
              <a:t>중심지가 가까울 수록 집 값은 높을 것이다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(</a:t>
            </a:r>
            <a:r>
              <a:rPr lang="ko-KR" altLang="en-US" u="sng" dirty="0" err="1">
                <a:sym typeface="Wingdings" panose="05000000000000000000" pitchFamily="2" charset="2"/>
              </a:rPr>
              <a:t>어느나라든</a:t>
            </a:r>
            <a:r>
              <a:rPr lang="en-US" altLang="ko-KR" u="sng" dirty="0">
                <a:sym typeface="Wingdings" panose="05000000000000000000" pitchFamily="2" charset="2"/>
              </a:rPr>
              <a:t>, </a:t>
            </a:r>
            <a:r>
              <a:rPr lang="ko-KR" altLang="en-US" u="sng" dirty="0">
                <a:sym typeface="Wingdings" panose="05000000000000000000" pitchFamily="2" charset="2"/>
              </a:rPr>
              <a:t>특정 지역의 랜드마크를 기준으로 거리가 멀어질 수록 집 값이 낮아진다</a:t>
            </a:r>
            <a:r>
              <a:rPr lang="en-US" altLang="ko-KR" u="sng" dirty="0">
                <a:sym typeface="Wingdings" panose="05000000000000000000" pitchFamily="2" charset="2"/>
              </a:rPr>
              <a:t>.)</a:t>
            </a:r>
            <a:endParaRPr lang="ko-KR" alt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207350" y="653142"/>
            <a:ext cx="449995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예상 목표 기술 </a:t>
            </a:r>
            <a:r>
              <a:rPr lang="en-US" altLang="ko-KR" sz="2800" dirty="0"/>
              <a:t>(</a:t>
            </a:r>
            <a:r>
              <a:rPr lang="ko-KR" altLang="en-US" sz="2800" dirty="0"/>
              <a:t>가설 설정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2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2070" y="1703171"/>
            <a:ext cx="77786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데이터 처리를 위한 </a:t>
            </a:r>
            <a:r>
              <a:rPr lang="en-US" altLang="ko-KR" sz="2400" dirty="0"/>
              <a:t>Module Import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데이터 불러오기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BOSTON_HOUSING.csv</a:t>
            </a:r>
            <a:r>
              <a:rPr lang="en-US" altLang="ko-KR" sz="2400" dirty="0"/>
              <a:t>)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err="1"/>
              <a:t>결측치</a:t>
            </a:r>
            <a:r>
              <a:rPr lang="ko-KR" altLang="en-US" sz="2400" dirty="0"/>
              <a:t> 확인 및 처리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데이터 표준화 </a:t>
            </a:r>
            <a:endParaRPr lang="en-US" altLang="ko-KR" sz="2400" dirty="0"/>
          </a:p>
          <a:p>
            <a:r>
              <a:rPr lang="ko-KR" altLang="en-US" sz="2400" dirty="0"/>
              <a:t>   </a:t>
            </a:r>
            <a:r>
              <a:rPr lang="en-US" altLang="ko-KR" sz="2400" dirty="0"/>
              <a:t>(</a:t>
            </a:r>
            <a:r>
              <a:rPr lang="ko-KR" altLang="en-US" sz="2400" dirty="0"/>
              <a:t>평균을 </a:t>
            </a:r>
            <a:r>
              <a:rPr lang="en-US" altLang="ko-KR" sz="2400" dirty="0"/>
              <a:t>0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정렬하여 편하게 분석하기 위함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</a:t>
            </a:r>
            <a:r>
              <a:rPr lang="ko-KR" altLang="en-US" sz="2400" dirty="0"/>
              <a:t> 이상치 제거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6.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데이터분할</a:t>
            </a:r>
            <a:r>
              <a:rPr lang="en-US" altLang="ko-KR" sz="2400" dirty="0"/>
              <a:t> (Train, Test)</a:t>
            </a:r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2106667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데이터 처리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07996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686" y="1557451"/>
            <a:ext cx="90156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그래프 분석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상관 분석 가설검정</a:t>
            </a:r>
            <a:r>
              <a:rPr lang="en-US" altLang="ko-KR" sz="2400" dirty="0"/>
              <a:t>(</a:t>
            </a:r>
            <a:r>
              <a:rPr lang="en-US" altLang="ko-KR" sz="2400" dirty="0" err="1"/>
              <a:t>pearson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   </a:t>
            </a:r>
            <a:r>
              <a:rPr lang="en-US" altLang="ko-KR" sz="2400" dirty="0"/>
              <a:t>(</a:t>
            </a:r>
            <a:r>
              <a:rPr lang="ko-KR" altLang="en-US" sz="2400" dirty="0"/>
              <a:t>각 가설에 사용되는 변수들을 이용하여 시행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</a:t>
            </a:r>
            <a:r>
              <a:rPr lang="ko-KR" altLang="en-US" sz="2400" dirty="0"/>
              <a:t> 다중 회귀 분석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</a:t>
            </a:r>
            <a:r>
              <a:rPr lang="ko-KR" altLang="en-US" sz="2400" dirty="0"/>
              <a:t> 의사결정나무 모델링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5.</a:t>
            </a:r>
            <a:r>
              <a:rPr lang="ko-KR" altLang="en-US" sz="2400" dirty="0"/>
              <a:t> 랜덤 </a:t>
            </a:r>
            <a:r>
              <a:rPr lang="ko-KR" altLang="en-US" sz="2400" dirty="0" err="1"/>
              <a:t>포레스트</a:t>
            </a:r>
            <a:r>
              <a:rPr lang="ko-KR" altLang="en-US" sz="2400" dirty="0"/>
              <a:t> 모델링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6.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그래디언트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부스팅</a:t>
            </a:r>
            <a:r>
              <a:rPr lang="ko-KR" altLang="en-US" sz="2400" dirty="0"/>
              <a:t> 모델링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2106667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/>
              <a:t>데이터 분석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0815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계획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668" y="653142"/>
            <a:ext cx="174759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분석 결과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09FE3-C307-3F46-BAF6-BDD7B063AC96}"/>
              </a:ext>
            </a:extLst>
          </p:cNvPr>
          <p:cNvSpPr txBox="1"/>
          <p:nvPr/>
        </p:nvSpPr>
        <p:spPr>
          <a:xfrm>
            <a:off x="445180" y="2259199"/>
            <a:ext cx="90156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 상관 분석을 통한 가설 검증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각 모델을 통한 영향 변수 도출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</a:t>
            </a:r>
            <a:r>
              <a:rPr lang="ko-KR" altLang="en-US" sz="2400" dirty="0"/>
              <a:t> 모델 선택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4.</a:t>
            </a:r>
            <a:r>
              <a:rPr lang="ko-KR" altLang="en-US" sz="2400" dirty="0"/>
              <a:t> 결론 도출 </a:t>
            </a:r>
            <a:r>
              <a:rPr lang="en-US" altLang="ko-KR" sz="2400" dirty="0"/>
              <a:t>(</a:t>
            </a:r>
            <a:r>
              <a:rPr lang="ko-KR" altLang="en-US" sz="2400" dirty="0"/>
              <a:t>비지니스 모델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5202125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13452</TotalTime>
  <Words>2582</Words>
  <Application>Microsoft Macintosh PowerPoint</Application>
  <PresentationFormat>A4 용지(210x297mm)</PresentationFormat>
  <Paragraphs>631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HY견고딕</vt:lpstr>
      <vt:lpstr>맑은 고딕</vt:lpstr>
      <vt:lpstr>나눔고딕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성윤 김</dc:creator>
  <cp:lastModifiedBy>Microsoft Office User</cp:lastModifiedBy>
  <cp:revision>675</cp:revision>
  <dcterms:created xsi:type="dcterms:W3CDTF">2018-11-28T05:51:33Z</dcterms:created>
  <dcterms:modified xsi:type="dcterms:W3CDTF">2020-02-08T07:44:50Z</dcterms:modified>
</cp:coreProperties>
</file>